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306" r:id="rId4"/>
    <p:sldId id="285" r:id="rId5"/>
    <p:sldId id="261" r:id="rId6"/>
    <p:sldId id="278" r:id="rId7"/>
    <p:sldId id="279" r:id="rId8"/>
    <p:sldId id="282" r:id="rId9"/>
    <p:sldId id="283" r:id="rId10"/>
    <p:sldId id="287" r:id="rId11"/>
    <p:sldId id="284" r:id="rId12"/>
    <p:sldId id="289" r:id="rId13"/>
    <p:sldId id="298" r:id="rId14"/>
    <p:sldId id="297" r:id="rId15"/>
    <p:sldId id="296" r:id="rId16"/>
    <p:sldId id="295" r:id="rId17"/>
    <p:sldId id="294" r:id="rId18"/>
    <p:sldId id="293" r:id="rId19"/>
    <p:sldId id="292" r:id="rId20"/>
    <p:sldId id="291" r:id="rId21"/>
    <p:sldId id="290" r:id="rId22"/>
    <p:sldId id="266" r:id="rId23"/>
    <p:sldId id="286" r:id="rId24"/>
    <p:sldId id="267" r:id="rId25"/>
    <p:sldId id="269" r:id="rId26"/>
    <p:sldId id="265" r:id="rId27"/>
    <p:sldId id="271" r:id="rId28"/>
    <p:sldId id="262" r:id="rId29"/>
    <p:sldId id="28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liott, Duncan" initials="ED" lastIdx="1" clrIdx="0">
    <p:extLst>
      <p:ext uri="{19B8F6BF-5375-455C-9EA6-DF929625EA0E}">
        <p15:presenceInfo xmlns:p15="http://schemas.microsoft.com/office/powerpoint/2012/main" userId="S::duncan.elliott@ons.gov.uk::899cc69c-689e-4372-84a2-c1a16c83816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2-02T09:00:24.748" idx="1">
    <p:pos x="5237" y="1669"/>
    <p:text>modified slightly as it sounded like we could never do LA level!</p:text>
    <p:extLst>
      <p:ext uri="{C676402C-5697-4E1C-873F-D02D1690AC5C}">
        <p15:threadingInfo xmlns:p15="http://schemas.microsoft.com/office/powerpoint/2012/main" timeZoneBias="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4473A2-25F5-4AA3-A63A-79ABF4A27D97}" type="datetimeFigureOut">
              <a:rPr lang="en-GB" smtClean="0"/>
              <a:t>04/01/2022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95B130-3738-409A-A44E-FEA7A4D13875}" type="slidenum">
              <a:rPr lang="en-GB" smtClean="0"/>
              <a:t>‹#›</a:t>
            </a:fld>
            <a:endParaRPr lang="en-GB"/>
          </a:p>
        </p:txBody>
      </p:sp>
    </p:spTree>
    <p:extLst>
      <p:ext uri="{BB962C8B-B14F-4D97-AF65-F5344CB8AC3E}">
        <p14:creationId xmlns:p14="http://schemas.microsoft.com/office/powerpoint/2010/main" val="2469011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1</a:t>
            </a:fld>
            <a:endParaRPr lang="en-GB"/>
          </a:p>
        </p:txBody>
      </p:sp>
    </p:spTree>
    <p:extLst>
      <p:ext uri="{BB962C8B-B14F-4D97-AF65-F5344CB8AC3E}">
        <p14:creationId xmlns:p14="http://schemas.microsoft.com/office/powerpoint/2010/main" val="3059603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10</a:t>
            </a:fld>
            <a:endParaRPr lang="en-GB"/>
          </a:p>
        </p:txBody>
      </p:sp>
    </p:spTree>
    <p:extLst>
      <p:ext uri="{BB962C8B-B14F-4D97-AF65-F5344CB8AC3E}">
        <p14:creationId xmlns:p14="http://schemas.microsoft.com/office/powerpoint/2010/main" val="182745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11</a:t>
            </a:fld>
            <a:endParaRPr lang="en-GB"/>
          </a:p>
        </p:txBody>
      </p:sp>
    </p:spTree>
    <p:extLst>
      <p:ext uri="{BB962C8B-B14F-4D97-AF65-F5344CB8AC3E}">
        <p14:creationId xmlns:p14="http://schemas.microsoft.com/office/powerpoint/2010/main" val="3409463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12</a:t>
            </a:fld>
            <a:endParaRPr lang="en-GB"/>
          </a:p>
        </p:txBody>
      </p:sp>
    </p:spTree>
    <p:extLst>
      <p:ext uri="{BB962C8B-B14F-4D97-AF65-F5344CB8AC3E}">
        <p14:creationId xmlns:p14="http://schemas.microsoft.com/office/powerpoint/2010/main" val="3504992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13</a:t>
            </a:fld>
            <a:endParaRPr lang="en-GB"/>
          </a:p>
        </p:txBody>
      </p:sp>
    </p:spTree>
    <p:extLst>
      <p:ext uri="{BB962C8B-B14F-4D97-AF65-F5344CB8AC3E}">
        <p14:creationId xmlns:p14="http://schemas.microsoft.com/office/powerpoint/2010/main" val="32780933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14</a:t>
            </a:fld>
            <a:endParaRPr lang="en-GB"/>
          </a:p>
        </p:txBody>
      </p:sp>
    </p:spTree>
    <p:extLst>
      <p:ext uri="{BB962C8B-B14F-4D97-AF65-F5344CB8AC3E}">
        <p14:creationId xmlns:p14="http://schemas.microsoft.com/office/powerpoint/2010/main" val="1187743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15</a:t>
            </a:fld>
            <a:endParaRPr lang="en-GB"/>
          </a:p>
        </p:txBody>
      </p:sp>
    </p:spTree>
    <p:extLst>
      <p:ext uri="{BB962C8B-B14F-4D97-AF65-F5344CB8AC3E}">
        <p14:creationId xmlns:p14="http://schemas.microsoft.com/office/powerpoint/2010/main" val="11679602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16</a:t>
            </a:fld>
            <a:endParaRPr lang="en-GB"/>
          </a:p>
        </p:txBody>
      </p:sp>
    </p:spTree>
    <p:extLst>
      <p:ext uri="{BB962C8B-B14F-4D97-AF65-F5344CB8AC3E}">
        <p14:creationId xmlns:p14="http://schemas.microsoft.com/office/powerpoint/2010/main" val="27146917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17</a:t>
            </a:fld>
            <a:endParaRPr lang="en-GB"/>
          </a:p>
        </p:txBody>
      </p:sp>
    </p:spTree>
    <p:extLst>
      <p:ext uri="{BB962C8B-B14F-4D97-AF65-F5344CB8AC3E}">
        <p14:creationId xmlns:p14="http://schemas.microsoft.com/office/powerpoint/2010/main" val="2128528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18</a:t>
            </a:fld>
            <a:endParaRPr lang="en-GB"/>
          </a:p>
        </p:txBody>
      </p:sp>
    </p:spTree>
    <p:extLst>
      <p:ext uri="{BB962C8B-B14F-4D97-AF65-F5344CB8AC3E}">
        <p14:creationId xmlns:p14="http://schemas.microsoft.com/office/powerpoint/2010/main" val="1754762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19</a:t>
            </a:fld>
            <a:endParaRPr lang="en-GB"/>
          </a:p>
        </p:txBody>
      </p:sp>
    </p:spTree>
    <p:extLst>
      <p:ext uri="{BB962C8B-B14F-4D97-AF65-F5344CB8AC3E}">
        <p14:creationId xmlns:p14="http://schemas.microsoft.com/office/powerpoint/2010/main" val="4156188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29050"/>
          </a:xfrm>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8C95B130-3738-409A-A44E-FEA7A4D13875}" type="slidenum">
              <a:rPr lang="en-GB" smtClean="0"/>
              <a:t>2</a:t>
            </a:fld>
            <a:endParaRPr lang="en-GB"/>
          </a:p>
        </p:txBody>
      </p:sp>
    </p:spTree>
    <p:extLst>
      <p:ext uri="{BB962C8B-B14F-4D97-AF65-F5344CB8AC3E}">
        <p14:creationId xmlns:p14="http://schemas.microsoft.com/office/powerpoint/2010/main" val="1940724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20</a:t>
            </a:fld>
            <a:endParaRPr lang="en-GB"/>
          </a:p>
        </p:txBody>
      </p:sp>
    </p:spTree>
    <p:extLst>
      <p:ext uri="{BB962C8B-B14F-4D97-AF65-F5344CB8AC3E}">
        <p14:creationId xmlns:p14="http://schemas.microsoft.com/office/powerpoint/2010/main" val="41293988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21</a:t>
            </a:fld>
            <a:endParaRPr lang="en-GB"/>
          </a:p>
        </p:txBody>
      </p:sp>
    </p:spTree>
    <p:extLst>
      <p:ext uri="{BB962C8B-B14F-4D97-AF65-F5344CB8AC3E}">
        <p14:creationId xmlns:p14="http://schemas.microsoft.com/office/powerpoint/2010/main" val="3021840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22</a:t>
            </a:fld>
            <a:endParaRPr lang="en-GB"/>
          </a:p>
        </p:txBody>
      </p:sp>
    </p:spTree>
    <p:extLst>
      <p:ext uri="{BB962C8B-B14F-4D97-AF65-F5344CB8AC3E}">
        <p14:creationId xmlns:p14="http://schemas.microsoft.com/office/powerpoint/2010/main" val="102064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23</a:t>
            </a:fld>
            <a:endParaRPr lang="en-GB"/>
          </a:p>
        </p:txBody>
      </p:sp>
    </p:spTree>
    <p:extLst>
      <p:ext uri="{BB962C8B-B14F-4D97-AF65-F5344CB8AC3E}">
        <p14:creationId xmlns:p14="http://schemas.microsoft.com/office/powerpoint/2010/main" val="41489563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24</a:t>
            </a:fld>
            <a:endParaRPr lang="en-GB"/>
          </a:p>
        </p:txBody>
      </p:sp>
    </p:spTree>
    <p:extLst>
      <p:ext uri="{BB962C8B-B14F-4D97-AF65-F5344CB8AC3E}">
        <p14:creationId xmlns:p14="http://schemas.microsoft.com/office/powerpoint/2010/main" val="38134484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25</a:t>
            </a:fld>
            <a:endParaRPr lang="en-GB"/>
          </a:p>
        </p:txBody>
      </p:sp>
    </p:spTree>
    <p:extLst>
      <p:ext uri="{BB962C8B-B14F-4D97-AF65-F5344CB8AC3E}">
        <p14:creationId xmlns:p14="http://schemas.microsoft.com/office/powerpoint/2010/main" val="33553620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26</a:t>
            </a:fld>
            <a:endParaRPr lang="en-GB"/>
          </a:p>
        </p:txBody>
      </p:sp>
    </p:spTree>
    <p:extLst>
      <p:ext uri="{BB962C8B-B14F-4D97-AF65-F5344CB8AC3E}">
        <p14:creationId xmlns:p14="http://schemas.microsoft.com/office/powerpoint/2010/main" val="20522195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27</a:t>
            </a:fld>
            <a:endParaRPr lang="en-GB"/>
          </a:p>
        </p:txBody>
      </p:sp>
    </p:spTree>
    <p:extLst>
      <p:ext uri="{BB962C8B-B14F-4D97-AF65-F5344CB8AC3E}">
        <p14:creationId xmlns:p14="http://schemas.microsoft.com/office/powerpoint/2010/main" val="20026268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Just to remind that in Bayesian Methods our priors reflect the knowledge that we have about the parameters before seeing the data</a:t>
            </a:r>
          </a:p>
          <a:p>
            <a:endParaRPr lang="en-US" dirty="0">
              <a:cs typeface="Calibri"/>
            </a:endParaRPr>
          </a:p>
          <a:p>
            <a:r>
              <a:rPr lang="en-US" dirty="0">
                <a:cs typeface="Calibri"/>
              </a:rPr>
              <a:t>So this is well detailed in the paper but just to recap.</a:t>
            </a:r>
          </a:p>
          <a:p>
            <a:r>
              <a:rPr lang="en-US" dirty="0"/>
              <a:t>Here is a diagram of the basic model structure:</a:t>
            </a:r>
          </a:p>
          <a:p>
            <a:r>
              <a:rPr lang="en-US" dirty="0"/>
              <a:t>The arrows denote relationships between variables.</a:t>
            </a:r>
            <a:endParaRPr lang="en-GB" dirty="0"/>
          </a:p>
          <a:p>
            <a:r>
              <a:rPr lang="en-US" dirty="0"/>
              <a:t>Inside the rectangle are the true unobserved counts for the various arrays of demographic interest (for example true number of births). </a:t>
            </a:r>
            <a:endParaRPr lang="en-GB" dirty="0">
              <a:cs typeface="Calibri"/>
            </a:endParaRPr>
          </a:p>
          <a:p>
            <a:r>
              <a:rPr lang="en-US" dirty="0">
                <a:cs typeface="Calibri"/>
              </a:rPr>
              <a:t>These arrays are the true object of inference, however we assume that these are only observed with error and so we introduce the system models to help </a:t>
            </a:r>
            <a:r>
              <a:rPr lang="en-US" dirty="0" err="1">
                <a:cs typeface="Calibri"/>
              </a:rPr>
              <a:t>desrcibe</a:t>
            </a:r>
            <a:r>
              <a:rPr lang="en-US" dirty="0">
                <a:cs typeface="Calibri"/>
              </a:rPr>
              <a:t> sensible dynamics for the true counts and then the data models to </a:t>
            </a:r>
            <a:r>
              <a:rPr lang="en-US" dirty="0" err="1">
                <a:cs typeface="Calibri"/>
              </a:rPr>
              <a:t>decribe</a:t>
            </a:r>
            <a:r>
              <a:rPr lang="en-US" dirty="0">
                <a:cs typeface="Calibri"/>
              </a:rPr>
              <a:t> our uncertainty in observation.</a:t>
            </a:r>
            <a:endParaRPr lang="en-US" dirty="0"/>
          </a:p>
          <a:p>
            <a:r>
              <a:rPr lang="en-US" dirty="0"/>
              <a:t>An important thing to note is that the subscripts here do NOT refer to time or the state space structure of the model RATHER they list different arrays of demographic interest like births deaths and so on</a:t>
            </a:r>
            <a:endParaRPr lang="en-GB" dirty="0">
              <a:cs typeface="Calibri"/>
            </a:endParaRPr>
          </a:p>
          <a:p>
            <a:r>
              <a:rPr lang="en-US" dirty="0"/>
              <a:t>Y_1 is the size of the population and the arrows from it show that the size of the population affects the other arrays which is reasonable as, all things being equal, we would expect more deaths in a large population.</a:t>
            </a:r>
            <a:endParaRPr lang="en-GB" dirty="0">
              <a:cs typeface="Calibri"/>
            </a:endParaRPr>
          </a:p>
          <a:p>
            <a:r>
              <a:rPr lang="en-US" dirty="0"/>
              <a:t>Circled in blue are what are termed the system models which consist of rates or means for each array (denoted by gammas) and priors on those gammas whose parameters are denoted by phi.</a:t>
            </a:r>
            <a:endParaRPr lang="en-GB" dirty="0">
              <a:cs typeface="Calibri"/>
            </a:endParaRPr>
          </a:p>
          <a:p>
            <a:r>
              <a:rPr lang="en-US" dirty="0"/>
              <a:t>Finally each of the arrays, usually, have an associated dataset labelled by X which can be interpreted as a noisy </a:t>
            </a:r>
            <a:r>
              <a:rPr lang="en-US" dirty="0" err="1"/>
              <a:t>measurment</a:t>
            </a:r>
            <a:r>
              <a:rPr lang="en-US" dirty="0"/>
              <a:t> of Y. </a:t>
            </a:r>
            <a:endParaRPr lang="en-GB" dirty="0">
              <a:cs typeface="Calibri"/>
            </a:endParaRPr>
          </a:p>
          <a:p>
            <a:r>
              <a:rPr lang="en-US" dirty="0"/>
              <a:t>These are assumed to come from a generative model that is </a:t>
            </a:r>
            <a:r>
              <a:rPr lang="en-US" dirty="0" err="1"/>
              <a:t>parameterised</a:t>
            </a:r>
            <a:r>
              <a:rPr lang="en-US" dirty="0"/>
              <a:t> by the omegas.</a:t>
            </a:r>
            <a:endParaRPr lang="en-GB"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8C95B130-3738-409A-A44E-FEA7A4D13875}" type="slidenum">
              <a:rPr lang="en-GB" smtClean="0"/>
              <a:t>28</a:t>
            </a:fld>
            <a:endParaRPr lang="en-GB"/>
          </a:p>
        </p:txBody>
      </p:sp>
    </p:spTree>
    <p:extLst>
      <p:ext uri="{BB962C8B-B14F-4D97-AF65-F5344CB8AC3E}">
        <p14:creationId xmlns:p14="http://schemas.microsoft.com/office/powerpoint/2010/main" val="30828623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29</a:t>
            </a:fld>
            <a:endParaRPr lang="en-GB"/>
          </a:p>
        </p:txBody>
      </p:sp>
    </p:spTree>
    <p:extLst>
      <p:ext uri="{BB962C8B-B14F-4D97-AF65-F5344CB8AC3E}">
        <p14:creationId xmlns:p14="http://schemas.microsoft.com/office/powerpoint/2010/main" val="2973552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3</a:t>
            </a:fld>
            <a:endParaRPr lang="en-GB"/>
          </a:p>
        </p:txBody>
      </p:sp>
    </p:spTree>
    <p:extLst>
      <p:ext uri="{BB962C8B-B14F-4D97-AF65-F5344CB8AC3E}">
        <p14:creationId xmlns:p14="http://schemas.microsoft.com/office/powerpoint/2010/main" val="4121150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29050"/>
          </a:xfrm>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8C95B130-3738-409A-A44E-FEA7A4D13875}" type="slidenum">
              <a:rPr lang="en-GB" smtClean="0"/>
              <a:t>4</a:t>
            </a:fld>
            <a:endParaRPr lang="en-GB"/>
          </a:p>
        </p:txBody>
      </p:sp>
    </p:spTree>
    <p:extLst>
      <p:ext uri="{BB962C8B-B14F-4D97-AF65-F5344CB8AC3E}">
        <p14:creationId xmlns:p14="http://schemas.microsoft.com/office/powerpoint/2010/main" val="3889395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5</a:t>
            </a:fld>
            <a:endParaRPr lang="en-GB"/>
          </a:p>
        </p:txBody>
      </p:sp>
    </p:spTree>
    <p:extLst>
      <p:ext uri="{BB962C8B-B14F-4D97-AF65-F5344CB8AC3E}">
        <p14:creationId xmlns:p14="http://schemas.microsoft.com/office/powerpoint/2010/main" val="3742902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infographic summarises the Demographic accounts for England and Wales</a:t>
            </a:r>
          </a:p>
          <a:p>
            <a:endParaRPr lang="en-GB" dirty="0"/>
          </a:p>
          <a:p>
            <a:r>
              <a:rPr lang="en-GB" dirty="0"/>
              <a:t>In the beige box we have the unobserved true counts of the components of population; the population stock, births, deaths and international migration</a:t>
            </a:r>
          </a:p>
          <a:p>
            <a:endParaRPr lang="en-GB" dirty="0"/>
          </a:p>
          <a:p>
            <a:r>
              <a:rPr lang="en-GB" dirty="0"/>
              <a:t>Feeding into the model are observations for each of these components </a:t>
            </a:r>
          </a:p>
          <a:p>
            <a:endParaRPr lang="en-GB" dirty="0"/>
          </a:p>
          <a:p>
            <a:r>
              <a:rPr lang="en-GB" dirty="0"/>
              <a:t>We are distinguishing between pre-covid and post-covid periods</a:t>
            </a:r>
          </a:p>
          <a:p>
            <a:endParaRPr lang="en-GB" dirty="0"/>
          </a:p>
          <a:p>
            <a:r>
              <a:rPr lang="en-GB" dirty="0"/>
              <a:t>We are currently investigating how our data sources and the behaviours that they describe were impacted by the pandemic- we know that there were varying degrees of disruption to the different sources, not all of which has been returned to normal</a:t>
            </a:r>
          </a:p>
          <a:p>
            <a:endParaRPr lang="en-GB" dirty="0"/>
          </a:p>
          <a:p>
            <a:r>
              <a:rPr lang="en-GB" dirty="0"/>
              <a:t>Also feeding into the model are system models, where we encode demographic intelligence about the behaviours of each of the components</a:t>
            </a:r>
          </a:p>
          <a:p>
            <a:endParaRPr lang="en-GB" dirty="0"/>
          </a:p>
          <a:p>
            <a:r>
              <a:rPr lang="en-GB" dirty="0"/>
              <a:t>Again, distinguishing between the pre-covid and post-covid periods</a:t>
            </a:r>
          </a:p>
        </p:txBody>
      </p:sp>
      <p:sp>
        <p:nvSpPr>
          <p:cNvPr id="4" name="Slide Number Placeholder 3"/>
          <p:cNvSpPr>
            <a:spLocks noGrp="1"/>
          </p:cNvSpPr>
          <p:nvPr>
            <p:ph type="sldNum" sz="quarter" idx="5"/>
          </p:nvPr>
        </p:nvSpPr>
        <p:spPr/>
        <p:txBody>
          <a:bodyPr/>
          <a:lstStyle/>
          <a:p>
            <a:fld id="{8C95B130-3738-409A-A44E-FEA7A4D13875}" type="slidenum">
              <a:rPr lang="en-GB" smtClean="0"/>
              <a:t>6</a:t>
            </a:fld>
            <a:endParaRPr lang="en-GB"/>
          </a:p>
        </p:txBody>
      </p:sp>
    </p:spTree>
    <p:extLst>
      <p:ext uri="{BB962C8B-B14F-4D97-AF65-F5344CB8AC3E}">
        <p14:creationId xmlns:p14="http://schemas.microsoft.com/office/powerpoint/2010/main" val="1839593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027354"/>
          </a:xfrm>
        </p:spPr>
        <p:txBody>
          <a:bodyPr/>
          <a:lstStyle/>
          <a:p>
            <a:pPr marL="171450" indent="-171450">
              <a:buFont typeface="Arial" panose="020B0604020202020204" pitchFamily="34" charset="0"/>
              <a:buChar char="•"/>
            </a:pPr>
            <a:r>
              <a:rPr lang="en-GB" dirty="0"/>
              <a:t>We call it a Dynamic Population Model to capture the dynamism of population cohorts travelling through time, but the model is doing the same thing month –on-month, it’s the data that are changing through time</a:t>
            </a:r>
          </a:p>
          <a:p>
            <a:pPr marL="171450" indent="-171450">
              <a:buFont typeface="Arial" panose="020B0604020202020204" pitchFamily="34" charset="0"/>
              <a:buChar char="•"/>
            </a:pPr>
            <a:r>
              <a:rPr lang="en-GB" dirty="0"/>
              <a:t>With experience our initial estimates will improve</a:t>
            </a:r>
          </a:p>
          <a:p>
            <a:pPr marL="171450" indent="-171450">
              <a:buFont typeface="Arial" panose="020B0604020202020204" pitchFamily="34" charset="0"/>
              <a:buChar char="•"/>
            </a:pPr>
            <a:r>
              <a:rPr lang="en-GB" dirty="0"/>
              <a:t>This summarises the temporal design</a:t>
            </a:r>
          </a:p>
          <a:p>
            <a:pPr marL="171450" indent="-171450">
              <a:buFont typeface="Arial" panose="020B0604020202020204" pitchFamily="34" charset="0"/>
              <a:buChar char="•"/>
            </a:pPr>
            <a:r>
              <a:rPr lang="en-GB" dirty="0"/>
              <a:t>It (ambitiously) assumes monthly reporting (could eventually be daily)</a:t>
            </a:r>
          </a:p>
          <a:p>
            <a:pPr marL="171450" indent="-171450">
              <a:buFont typeface="Arial" panose="020B0604020202020204" pitchFamily="34" charset="0"/>
              <a:buChar char="•"/>
            </a:pPr>
            <a:r>
              <a:rPr lang="en-GB" dirty="0"/>
              <a:t>In Feb 21, we would produce provisional forecasts for the previous 15 months, since the data for these months are still only provisional</a:t>
            </a:r>
          </a:p>
          <a:p>
            <a:pPr marL="171450" indent="-171450">
              <a:buFont typeface="Arial" panose="020B0604020202020204" pitchFamily="34" charset="0"/>
              <a:buChar char="•"/>
            </a:pPr>
            <a:r>
              <a:rPr lang="en-GB" dirty="0"/>
              <a:t>In Feb 21 we could confirm the estimates for October 2019 and earlier</a:t>
            </a:r>
          </a:p>
          <a:p>
            <a:pPr marL="171450" indent="-171450">
              <a:buFont typeface="Arial" panose="020B0604020202020204" pitchFamily="34" charset="0"/>
              <a:buChar char="•"/>
            </a:pPr>
            <a:r>
              <a:rPr lang="en-GB" dirty="0"/>
              <a:t>And forecast future estimates based on historic trends</a:t>
            </a:r>
          </a:p>
          <a:p>
            <a:pPr marL="171450" indent="-171450">
              <a:buFont typeface="Arial" panose="020B0604020202020204" pitchFamily="34" charset="0"/>
              <a:buChar char="•"/>
            </a:pPr>
            <a:r>
              <a:rPr lang="en-GB" dirty="0"/>
              <a:t>Focusing on the January 2021 estimate, as we step through time accuracy improves as the data feeds and analysis mature</a:t>
            </a:r>
          </a:p>
          <a:p>
            <a:pPr marL="171450" indent="-171450">
              <a:buFont typeface="Arial" panose="020B0604020202020204" pitchFamily="34" charset="0"/>
              <a:buChar char="•"/>
            </a:pPr>
            <a:r>
              <a:rPr lang="en-GB" dirty="0"/>
              <a:t>By April 2022 the January 2020 estimate will be finalised</a:t>
            </a:r>
          </a:p>
          <a:p>
            <a:pPr marL="171450" indent="-171450">
              <a:buFont typeface="Arial" panose="020B0604020202020204" pitchFamily="34" charset="0"/>
              <a:buChar char="•"/>
            </a:pPr>
            <a:r>
              <a:rPr lang="en-GB" dirty="0"/>
              <a:t>Analysing the propagation of error in the estimates over time will identify the optimal place for reporting updated monthly estimates. (</a:t>
            </a:r>
            <a:r>
              <a:rPr lang="en-GB" dirty="0" err="1"/>
              <a:t>eg</a:t>
            </a:r>
            <a:r>
              <a:rPr lang="en-GB" dirty="0"/>
              <a:t> Perhaps after 6 months most of the forecasting error has been corrected?). We may choose to not give users an interim update</a:t>
            </a:r>
          </a:p>
          <a:p>
            <a:pPr marL="171450" indent="-171450">
              <a:buFont typeface="Arial" panose="020B0604020202020204" pitchFamily="34" charset="0"/>
              <a:buChar char="•"/>
            </a:pPr>
            <a:r>
              <a:rPr lang="en-GB" dirty="0"/>
              <a:t>Experience in Australia and New Zealand shows user distaste for changes to the numbers- we can learn as well from National Accounts</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1CEE7C21-88F4-46C9-89BA-DCAD98E85A45}" type="slidenum">
              <a:rPr lang="en-GB" smtClean="0"/>
              <a:t>7</a:t>
            </a:fld>
            <a:endParaRPr lang="en-GB"/>
          </a:p>
        </p:txBody>
      </p:sp>
    </p:spTree>
    <p:extLst>
      <p:ext uri="{BB962C8B-B14F-4D97-AF65-F5344CB8AC3E}">
        <p14:creationId xmlns:p14="http://schemas.microsoft.com/office/powerpoint/2010/main" val="632918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8</a:t>
            </a:fld>
            <a:endParaRPr lang="en-GB"/>
          </a:p>
        </p:txBody>
      </p:sp>
    </p:spTree>
    <p:extLst>
      <p:ext uri="{BB962C8B-B14F-4D97-AF65-F5344CB8AC3E}">
        <p14:creationId xmlns:p14="http://schemas.microsoft.com/office/powerpoint/2010/main" val="3287328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C95B130-3738-409A-A44E-FEA7A4D13875}" type="slidenum">
              <a:rPr lang="en-GB" smtClean="0"/>
              <a:t>9</a:t>
            </a:fld>
            <a:endParaRPr lang="en-GB"/>
          </a:p>
        </p:txBody>
      </p:sp>
    </p:spTree>
    <p:extLst>
      <p:ext uri="{BB962C8B-B14F-4D97-AF65-F5344CB8AC3E}">
        <p14:creationId xmlns:p14="http://schemas.microsoft.com/office/powerpoint/2010/main" val="3002518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F48DB-F9F7-4AE2-BF85-E555FF0C2E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5076E20-CF58-41D4-8644-BBD41E6025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65165E0-96F3-4B3F-93E8-A8522CBA76BD}"/>
              </a:ext>
            </a:extLst>
          </p:cNvPr>
          <p:cNvSpPr>
            <a:spLocks noGrp="1"/>
          </p:cNvSpPr>
          <p:nvPr>
            <p:ph type="dt" sz="half" idx="10"/>
          </p:nvPr>
        </p:nvSpPr>
        <p:spPr/>
        <p:txBody>
          <a:bodyPr/>
          <a:lstStyle/>
          <a:p>
            <a:fld id="{98D2A4B3-6C78-4478-8FC9-45E97051CF5F}" type="datetimeFigureOut">
              <a:rPr lang="en-GB" smtClean="0"/>
              <a:t>04/01/2022</a:t>
            </a:fld>
            <a:endParaRPr lang="en-GB"/>
          </a:p>
        </p:txBody>
      </p:sp>
      <p:sp>
        <p:nvSpPr>
          <p:cNvPr id="5" name="Footer Placeholder 4">
            <a:extLst>
              <a:ext uri="{FF2B5EF4-FFF2-40B4-BE49-F238E27FC236}">
                <a16:creationId xmlns:a16="http://schemas.microsoft.com/office/drawing/2014/main" id="{6C8C16B3-B127-4FD4-B1E7-C2F48AD6E5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F2EF4E-5E96-42E9-93CF-83B97C490F5D}"/>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1899235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275BD-3A4A-4F28-8301-D9445FFC23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6DC51A-56CB-4053-B358-D79D0197B3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9BB9FA-F93F-4322-B430-81B1DFB0D4E8}"/>
              </a:ext>
            </a:extLst>
          </p:cNvPr>
          <p:cNvSpPr>
            <a:spLocks noGrp="1"/>
          </p:cNvSpPr>
          <p:nvPr>
            <p:ph type="dt" sz="half" idx="10"/>
          </p:nvPr>
        </p:nvSpPr>
        <p:spPr/>
        <p:txBody>
          <a:bodyPr/>
          <a:lstStyle/>
          <a:p>
            <a:fld id="{98D2A4B3-6C78-4478-8FC9-45E97051CF5F}" type="datetimeFigureOut">
              <a:rPr lang="en-GB" smtClean="0"/>
              <a:t>04/01/2022</a:t>
            </a:fld>
            <a:endParaRPr lang="en-GB"/>
          </a:p>
        </p:txBody>
      </p:sp>
      <p:sp>
        <p:nvSpPr>
          <p:cNvPr id="5" name="Footer Placeholder 4">
            <a:extLst>
              <a:ext uri="{FF2B5EF4-FFF2-40B4-BE49-F238E27FC236}">
                <a16:creationId xmlns:a16="http://schemas.microsoft.com/office/drawing/2014/main" id="{439EEF18-C9BE-4ADF-AB58-6C3A726D48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6E10AB-CD9E-440B-AFD0-73122EFA86D5}"/>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1617215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DCB0B5-EC63-4937-AF54-5754F3C3A8D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23D10F9-51F6-4BC3-B9AC-E28731A520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5B941D-FB81-469D-8F8E-AAD911F44589}"/>
              </a:ext>
            </a:extLst>
          </p:cNvPr>
          <p:cNvSpPr>
            <a:spLocks noGrp="1"/>
          </p:cNvSpPr>
          <p:nvPr>
            <p:ph type="dt" sz="half" idx="10"/>
          </p:nvPr>
        </p:nvSpPr>
        <p:spPr/>
        <p:txBody>
          <a:bodyPr/>
          <a:lstStyle/>
          <a:p>
            <a:fld id="{98D2A4B3-6C78-4478-8FC9-45E97051CF5F}" type="datetimeFigureOut">
              <a:rPr lang="en-GB" smtClean="0"/>
              <a:t>04/01/2022</a:t>
            </a:fld>
            <a:endParaRPr lang="en-GB"/>
          </a:p>
        </p:txBody>
      </p:sp>
      <p:sp>
        <p:nvSpPr>
          <p:cNvPr id="5" name="Footer Placeholder 4">
            <a:extLst>
              <a:ext uri="{FF2B5EF4-FFF2-40B4-BE49-F238E27FC236}">
                <a16:creationId xmlns:a16="http://schemas.microsoft.com/office/drawing/2014/main" id="{5EA9C440-1474-4A0A-A428-F8D57B8B30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F8C94A-26FA-48D7-A966-5B18687C1652}"/>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42525699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9979917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F2E1A-D733-4DCE-929B-6619A65B46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6CBD6A-F766-46BD-860E-1A8A71E7F6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317474-6D46-490B-A107-8050726811BC}"/>
              </a:ext>
            </a:extLst>
          </p:cNvPr>
          <p:cNvSpPr>
            <a:spLocks noGrp="1"/>
          </p:cNvSpPr>
          <p:nvPr>
            <p:ph type="dt" sz="half" idx="10"/>
          </p:nvPr>
        </p:nvSpPr>
        <p:spPr/>
        <p:txBody>
          <a:bodyPr/>
          <a:lstStyle/>
          <a:p>
            <a:fld id="{98D2A4B3-6C78-4478-8FC9-45E97051CF5F}" type="datetimeFigureOut">
              <a:rPr lang="en-GB" smtClean="0"/>
              <a:t>04/01/2022</a:t>
            </a:fld>
            <a:endParaRPr lang="en-GB"/>
          </a:p>
        </p:txBody>
      </p:sp>
      <p:sp>
        <p:nvSpPr>
          <p:cNvPr id="5" name="Footer Placeholder 4">
            <a:extLst>
              <a:ext uri="{FF2B5EF4-FFF2-40B4-BE49-F238E27FC236}">
                <a16:creationId xmlns:a16="http://schemas.microsoft.com/office/drawing/2014/main" id="{FFE735AB-A41E-44D6-B5B3-09A2245B26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E8E839-A358-4C0C-953F-D8CD98088142}"/>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164390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6E2E5-CA76-480B-BC9E-AA728759DF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5513A2-302D-423A-A2E0-0078C1F581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0ADCD4-FDC8-4533-AF96-08A70823F2FA}"/>
              </a:ext>
            </a:extLst>
          </p:cNvPr>
          <p:cNvSpPr>
            <a:spLocks noGrp="1"/>
          </p:cNvSpPr>
          <p:nvPr>
            <p:ph type="dt" sz="half" idx="10"/>
          </p:nvPr>
        </p:nvSpPr>
        <p:spPr/>
        <p:txBody>
          <a:bodyPr/>
          <a:lstStyle/>
          <a:p>
            <a:fld id="{98D2A4B3-6C78-4478-8FC9-45E97051CF5F}" type="datetimeFigureOut">
              <a:rPr lang="en-GB" smtClean="0"/>
              <a:t>04/01/2022</a:t>
            </a:fld>
            <a:endParaRPr lang="en-GB"/>
          </a:p>
        </p:txBody>
      </p:sp>
      <p:sp>
        <p:nvSpPr>
          <p:cNvPr id="5" name="Footer Placeholder 4">
            <a:extLst>
              <a:ext uri="{FF2B5EF4-FFF2-40B4-BE49-F238E27FC236}">
                <a16:creationId xmlns:a16="http://schemas.microsoft.com/office/drawing/2014/main" id="{E3E84CA6-E066-48BD-8225-6BEA27E83B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88C334-6B62-4459-9122-925FDB695D36}"/>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796348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F92AF-1CA2-454F-A682-142B5B15F2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10F9319-CFF4-47C8-9945-926F38C7D6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8E63F6-2535-4CA2-8DE0-CC1C36D564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089DAF-5847-4A7D-B16A-0C4BEFD1FF86}"/>
              </a:ext>
            </a:extLst>
          </p:cNvPr>
          <p:cNvSpPr>
            <a:spLocks noGrp="1"/>
          </p:cNvSpPr>
          <p:nvPr>
            <p:ph type="dt" sz="half" idx="10"/>
          </p:nvPr>
        </p:nvSpPr>
        <p:spPr/>
        <p:txBody>
          <a:bodyPr/>
          <a:lstStyle/>
          <a:p>
            <a:fld id="{98D2A4B3-6C78-4478-8FC9-45E97051CF5F}" type="datetimeFigureOut">
              <a:rPr lang="en-GB" smtClean="0"/>
              <a:t>04/01/2022</a:t>
            </a:fld>
            <a:endParaRPr lang="en-GB"/>
          </a:p>
        </p:txBody>
      </p:sp>
      <p:sp>
        <p:nvSpPr>
          <p:cNvPr id="6" name="Footer Placeholder 5">
            <a:extLst>
              <a:ext uri="{FF2B5EF4-FFF2-40B4-BE49-F238E27FC236}">
                <a16:creationId xmlns:a16="http://schemas.microsoft.com/office/drawing/2014/main" id="{B757B67A-8175-45FB-9627-378E8FC5CC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3C14D5-FD81-4015-81FB-AA99ADE56DD8}"/>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3885434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C9DEE-C2E1-47F3-8E85-51944DA11A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321A12E-8298-4935-A6AE-8BCB856887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EE456A-EAE8-42EE-9942-6715388D81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981ED4F-E93E-4F73-A901-87E5E551FC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659BA6-E124-4C29-A4F5-93DA519E14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6B669F8-B65F-4D0B-A67C-9246A6C8C941}"/>
              </a:ext>
            </a:extLst>
          </p:cNvPr>
          <p:cNvSpPr>
            <a:spLocks noGrp="1"/>
          </p:cNvSpPr>
          <p:nvPr>
            <p:ph type="dt" sz="half" idx="10"/>
          </p:nvPr>
        </p:nvSpPr>
        <p:spPr/>
        <p:txBody>
          <a:bodyPr/>
          <a:lstStyle/>
          <a:p>
            <a:fld id="{98D2A4B3-6C78-4478-8FC9-45E97051CF5F}" type="datetimeFigureOut">
              <a:rPr lang="en-GB" smtClean="0"/>
              <a:t>04/01/2022</a:t>
            </a:fld>
            <a:endParaRPr lang="en-GB"/>
          </a:p>
        </p:txBody>
      </p:sp>
      <p:sp>
        <p:nvSpPr>
          <p:cNvPr id="8" name="Footer Placeholder 7">
            <a:extLst>
              <a:ext uri="{FF2B5EF4-FFF2-40B4-BE49-F238E27FC236}">
                <a16:creationId xmlns:a16="http://schemas.microsoft.com/office/drawing/2014/main" id="{72ABE0D1-19A7-441A-B269-D8EB9E7A534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7C6060C-B3B6-4DBA-AC99-8A909C5BF202}"/>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3375262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3481E-5DF2-4174-95F8-CFAF28A137C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5EEFE09-BC44-44D9-8CC5-61D032232B0E}"/>
              </a:ext>
            </a:extLst>
          </p:cNvPr>
          <p:cNvSpPr>
            <a:spLocks noGrp="1"/>
          </p:cNvSpPr>
          <p:nvPr>
            <p:ph type="dt" sz="half" idx="10"/>
          </p:nvPr>
        </p:nvSpPr>
        <p:spPr/>
        <p:txBody>
          <a:bodyPr/>
          <a:lstStyle/>
          <a:p>
            <a:fld id="{98D2A4B3-6C78-4478-8FC9-45E97051CF5F}" type="datetimeFigureOut">
              <a:rPr lang="en-GB" smtClean="0"/>
              <a:t>04/01/2022</a:t>
            </a:fld>
            <a:endParaRPr lang="en-GB"/>
          </a:p>
        </p:txBody>
      </p:sp>
      <p:sp>
        <p:nvSpPr>
          <p:cNvPr id="4" name="Footer Placeholder 3">
            <a:extLst>
              <a:ext uri="{FF2B5EF4-FFF2-40B4-BE49-F238E27FC236}">
                <a16:creationId xmlns:a16="http://schemas.microsoft.com/office/drawing/2014/main" id="{F40F7DA3-AD58-49CC-BD76-8099AF44FA7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22CB411-A791-47CF-AC4C-994BF6B47621}"/>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3577321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7CD8C6-A670-4997-BF7A-DB09E1D2B29C}"/>
              </a:ext>
            </a:extLst>
          </p:cNvPr>
          <p:cNvSpPr>
            <a:spLocks noGrp="1"/>
          </p:cNvSpPr>
          <p:nvPr>
            <p:ph type="dt" sz="half" idx="10"/>
          </p:nvPr>
        </p:nvSpPr>
        <p:spPr/>
        <p:txBody>
          <a:bodyPr/>
          <a:lstStyle/>
          <a:p>
            <a:fld id="{98D2A4B3-6C78-4478-8FC9-45E97051CF5F}" type="datetimeFigureOut">
              <a:rPr lang="en-GB" smtClean="0"/>
              <a:t>04/01/2022</a:t>
            </a:fld>
            <a:endParaRPr lang="en-GB"/>
          </a:p>
        </p:txBody>
      </p:sp>
      <p:sp>
        <p:nvSpPr>
          <p:cNvPr id="3" name="Footer Placeholder 2">
            <a:extLst>
              <a:ext uri="{FF2B5EF4-FFF2-40B4-BE49-F238E27FC236}">
                <a16:creationId xmlns:a16="http://schemas.microsoft.com/office/drawing/2014/main" id="{3E05C554-5E73-41A7-BF0C-6FD5B1C31DA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7F9A826-5BA6-4B71-AE91-06A5A42EBD24}"/>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2276577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AE3E1-5695-4EE5-9B0A-537D714F06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547D5FE-C6D9-49E6-BB23-10BF71014F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5172839-3E31-4C6F-9CBA-B10984BC5C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58396E-ED46-4A29-A1B4-23FB07EC0B27}"/>
              </a:ext>
            </a:extLst>
          </p:cNvPr>
          <p:cNvSpPr>
            <a:spLocks noGrp="1"/>
          </p:cNvSpPr>
          <p:nvPr>
            <p:ph type="dt" sz="half" idx="10"/>
          </p:nvPr>
        </p:nvSpPr>
        <p:spPr/>
        <p:txBody>
          <a:bodyPr/>
          <a:lstStyle/>
          <a:p>
            <a:fld id="{98D2A4B3-6C78-4478-8FC9-45E97051CF5F}" type="datetimeFigureOut">
              <a:rPr lang="en-GB" smtClean="0"/>
              <a:t>04/01/2022</a:t>
            </a:fld>
            <a:endParaRPr lang="en-GB"/>
          </a:p>
        </p:txBody>
      </p:sp>
      <p:sp>
        <p:nvSpPr>
          <p:cNvPr id="6" name="Footer Placeholder 5">
            <a:extLst>
              <a:ext uri="{FF2B5EF4-FFF2-40B4-BE49-F238E27FC236}">
                <a16:creationId xmlns:a16="http://schemas.microsoft.com/office/drawing/2014/main" id="{C8DEF291-1B56-46C8-A95C-E96587E562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B2467-717D-4EF6-8B82-E6BE355167FA}"/>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3851298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18707-F436-4B62-B8AE-B555C89001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0DFD57-3663-411B-8B76-2BEA389067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C5EF1917-9555-4E74-8488-6E681633AA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E25E8C-28E8-41A3-BD20-A4E776774D97}"/>
              </a:ext>
            </a:extLst>
          </p:cNvPr>
          <p:cNvSpPr>
            <a:spLocks noGrp="1"/>
          </p:cNvSpPr>
          <p:nvPr>
            <p:ph type="dt" sz="half" idx="10"/>
          </p:nvPr>
        </p:nvSpPr>
        <p:spPr/>
        <p:txBody>
          <a:bodyPr/>
          <a:lstStyle/>
          <a:p>
            <a:fld id="{98D2A4B3-6C78-4478-8FC9-45E97051CF5F}" type="datetimeFigureOut">
              <a:rPr lang="en-GB" smtClean="0"/>
              <a:t>04/01/2022</a:t>
            </a:fld>
            <a:endParaRPr lang="en-GB"/>
          </a:p>
        </p:txBody>
      </p:sp>
      <p:sp>
        <p:nvSpPr>
          <p:cNvPr id="6" name="Footer Placeholder 5">
            <a:extLst>
              <a:ext uri="{FF2B5EF4-FFF2-40B4-BE49-F238E27FC236}">
                <a16:creationId xmlns:a16="http://schemas.microsoft.com/office/drawing/2014/main" id="{FD28A56A-5A3F-49D3-B1BF-A93C77711A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925AAA-1434-4FB6-867B-1E7EE50642BD}"/>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2204651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303EFA-9456-4587-9048-7B6A741340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552560C-CC63-4BEC-99CC-353481E096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3B4C8F-07CC-40C9-AF7C-5F09612019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D2A4B3-6C78-4478-8FC9-45E97051CF5F}" type="datetimeFigureOut">
              <a:rPr lang="en-GB" smtClean="0"/>
              <a:t>04/01/2022</a:t>
            </a:fld>
            <a:endParaRPr lang="en-GB"/>
          </a:p>
        </p:txBody>
      </p:sp>
      <p:sp>
        <p:nvSpPr>
          <p:cNvPr id="5" name="Footer Placeholder 4">
            <a:extLst>
              <a:ext uri="{FF2B5EF4-FFF2-40B4-BE49-F238E27FC236}">
                <a16:creationId xmlns:a16="http://schemas.microsoft.com/office/drawing/2014/main" id="{9BF226FC-9151-45C4-90F6-CCD7BDDB91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E828BC3-BA9E-4528-B132-D91AE80404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EA93B1-25B1-4634-A420-9F5B985B557D}" type="slidenum">
              <a:rPr lang="en-GB" smtClean="0"/>
              <a:t>‹#›</a:t>
            </a:fld>
            <a:endParaRPr lang="en-GB"/>
          </a:p>
        </p:txBody>
      </p:sp>
    </p:spTree>
    <p:extLst>
      <p:ext uri="{BB962C8B-B14F-4D97-AF65-F5344CB8AC3E}">
        <p14:creationId xmlns:p14="http://schemas.microsoft.com/office/powerpoint/2010/main" val="2634979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4.emf"/><Relationship Id="rId4" Type="http://schemas.openxmlformats.org/officeDocument/2006/relationships/package" Target="../embeddings/Microsoft_Excel_Worksheet.xlsx"/></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4B4F2-512A-43A1-B8B6-9220CD082AF9}"/>
              </a:ext>
            </a:extLst>
          </p:cNvPr>
          <p:cNvSpPr>
            <a:spLocks noGrp="1"/>
          </p:cNvSpPr>
          <p:nvPr>
            <p:ph type="ctrTitle"/>
          </p:nvPr>
        </p:nvSpPr>
        <p:spPr/>
        <p:txBody>
          <a:bodyPr/>
          <a:lstStyle/>
          <a:p>
            <a:r>
              <a:rPr lang="en-GB">
                <a:latin typeface="Arial" panose="020B0604020202020204" pitchFamily="34" charset="0"/>
                <a:cs typeface="Arial" panose="020B0604020202020204" pitchFamily="34" charset="0"/>
              </a:rPr>
              <a:t>Demographic Accounts</a:t>
            </a:r>
            <a:br>
              <a:rPr lang="en-GB">
                <a:latin typeface="Arial" panose="020B0604020202020204" pitchFamily="34" charset="0"/>
                <a:cs typeface="Arial" panose="020B0604020202020204" pitchFamily="34" charset="0"/>
              </a:rPr>
            </a:br>
            <a:r>
              <a:rPr lang="en-GB" sz="2800">
                <a:latin typeface="Arial" panose="020B0604020202020204" pitchFamily="34" charset="0"/>
                <a:cs typeface="Arial" panose="020B0604020202020204" pitchFamily="34" charset="0"/>
              </a:rPr>
              <a:t>Prototype model to inform the 2023 National Statistician’s recommendation on the traditional census</a:t>
            </a:r>
            <a:endParaRPr lang="en-GB">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129347AD-4CF0-4892-ABFA-467A42BCD4D3}"/>
              </a:ext>
            </a:extLst>
          </p:cNvPr>
          <p:cNvSpPr>
            <a:spLocks noGrp="1"/>
          </p:cNvSpPr>
          <p:nvPr>
            <p:ph type="subTitle" idx="1"/>
          </p:nvPr>
        </p:nvSpPr>
        <p:spPr>
          <a:xfrm>
            <a:off x="1524000" y="4306713"/>
            <a:ext cx="9144000" cy="1655762"/>
          </a:xfrm>
        </p:spPr>
        <p:txBody>
          <a:bodyPr/>
          <a:lstStyle/>
          <a:p>
            <a:r>
              <a:rPr lang="en-GB" i="1" dirty="0">
                <a:latin typeface="Arial" panose="020B0604020202020204" pitchFamily="34" charset="0"/>
                <a:cs typeface="Arial" panose="020B0604020202020204" pitchFamily="34" charset="0"/>
              </a:rPr>
              <a:t>Presentation to MARP December 6</a:t>
            </a:r>
            <a:r>
              <a:rPr lang="en-GB" i="1" baseline="30000" dirty="0">
                <a:latin typeface="Arial" panose="020B0604020202020204" pitchFamily="34" charset="0"/>
                <a:cs typeface="Arial" panose="020B0604020202020204" pitchFamily="34" charset="0"/>
              </a:rPr>
              <a:t>th</a:t>
            </a:r>
            <a:r>
              <a:rPr lang="en-GB" i="1" dirty="0">
                <a:latin typeface="Arial" panose="020B0604020202020204" pitchFamily="34" charset="0"/>
                <a:cs typeface="Arial" panose="020B0604020202020204" pitchFamily="34" charset="0"/>
              </a:rPr>
              <a:t> 2021</a:t>
            </a:r>
          </a:p>
          <a:p>
            <a:r>
              <a:rPr lang="en-GB" i="1" dirty="0">
                <a:latin typeface="Arial" panose="020B0604020202020204" pitchFamily="34" charset="0"/>
                <a:cs typeface="Arial" panose="020B0604020202020204" pitchFamily="34" charset="0"/>
              </a:rPr>
              <a:t>Louisa Blackwell, John Bryant, Duncan Elliott. </a:t>
            </a:r>
          </a:p>
        </p:txBody>
      </p:sp>
    </p:spTree>
    <p:extLst>
      <p:ext uri="{BB962C8B-B14F-4D97-AF65-F5344CB8AC3E}">
        <p14:creationId xmlns:p14="http://schemas.microsoft.com/office/powerpoint/2010/main" val="3653057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Connector 29">
            <a:extLst>
              <a:ext uri="{FF2B5EF4-FFF2-40B4-BE49-F238E27FC236}">
                <a16:creationId xmlns:a16="http://schemas.microsoft.com/office/drawing/2014/main" id="{C664B768-7762-41C9-914D-16FB567D22D5}"/>
              </a:ext>
            </a:extLst>
          </p:cNvPr>
          <p:cNvCxnSpPr>
            <a:cxnSpLocks/>
          </p:cNvCxnSpPr>
          <p:nvPr/>
        </p:nvCxnSpPr>
        <p:spPr>
          <a:xfrm>
            <a:off x="1657345" y="885822"/>
            <a:ext cx="0" cy="57435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86D8B73-84F9-4566-980C-D131934737F2}"/>
              </a:ext>
            </a:extLst>
          </p:cNvPr>
          <p:cNvCxnSpPr/>
          <p:nvPr/>
        </p:nvCxnSpPr>
        <p:spPr>
          <a:xfrm>
            <a:off x="720901" y="1543060"/>
            <a:ext cx="10629900" cy="0"/>
          </a:xfrm>
          <a:prstGeom prst="line">
            <a:avLst/>
          </a:prstGeom>
          <a:ln/>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id="{1B908FD9-5418-472A-B016-FB7D231854CB}"/>
              </a:ext>
            </a:extLst>
          </p:cNvPr>
          <p:cNvSpPr txBox="1"/>
          <p:nvPr/>
        </p:nvSpPr>
        <p:spPr>
          <a:xfrm>
            <a:off x="157163" y="2266087"/>
            <a:ext cx="1357312" cy="584775"/>
          </a:xfrm>
          <a:prstGeom prst="rect">
            <a:avLst/>
          </a:prstGeom>
          <a:noFill/>
        </p:spPr>
        <p:txBody>
          <a:bodyPr wrap="square" rtlCol="0">
            <a:spAutoFit/>
          </a:bodyPr>
          <a:lstStyle/>
          <a:p>
            <a:r>
              <a:rPr lang="en-GB" sz="3200" dirty="0"/>
              <a:t>E&amp;W</a:t>
            </a:r>
          </a:p>
        </p:txBody>
      </p:sp>
      <p:sp>
        <p:nvSpPr>
          <p:cNvPr id="33" name="TextBox 32">
            <a:extLst>
              <a:ext uri="{FF2B5EF4-FFF2-40B4-BE49-F238E27FC236}">
                <a16:creationId xmlns:a16="http://schemas.microsoft.com/office/drawing/2014/main" id="{AB73FDF7-284E-47BD-8FE7-82A58F88478C}"/>
              </a:ext>
            </a:extLst>
          </p:cNvPr>
          <p:cNvSpPr txBox="1"/>
          <p:nvPr/>
        </p:nvSpPr>
        <p:spPr>
          <a:xfrm>
            <a:off x="157163" y="4815900"/>
            <a:ext cx="1357312" cy="584775"/>
          </a:xfrm>
          <a:prstGeom prst="rect">
            <a:avLst/>
          </a:prstGeom>
          <a:noFill/>
        </p:spPr>
        <p:txBody>
          <a:bodyPr wrap="square" rtlCol="0">
            <a:spAutoFit/>
          </a:bodyPr>
          <a:lstStyle/>
          <a:p>
            <a:r>
              <a:rPr lang="en-GB" sz="3200" dirty="0"/>
              <a:t>LA</a:t>
            </a:r>
          </a:p>
        </p:txBody>
      </p:sp>
      <p:sp>
        <p:nvSpPr>
          <p:cNvPr id="34" name="TextBox 33">
            <a:extLst>
              <a:ext uri="{FF2B5EF4-FFF2-40B4-BE49-F238E27FC236}">
                <a16:creationId xmlns:a16="http://schemas.microsoft.com/office/drawing/2014/main" id="{69E36110-74C5-4B68-AE7D-03E5638C35BB}"/>
              </a:ext>
            </a:extLst>
          </p:cNvPr>
          <p:cNvSpPr txBox="1"/>
          <p:nvPr/>
        </p:nvSpPr>
        <p:spPr>
          <a:xfrm>
            <a:off x="255398" y="1735436"/>
            <a:ext cx="2244913" cy="584775"/>
          </a:xfrm>
          <a:prstGeom prst="rect">
            <a:avLst/>
          </a:prstGeom>
          <a:solidFill>
            <a:schemeClr val="bg1"/>
          </a:solidFill>
        </p:spPr>
        <p:txBody>
          <a:bodyPr wrap="square" rtlCol="0">
            <a:spAutoFit/>
          </a:bodyPr>
          <a:lstStyle/>
          <a:p>
            <a:r>
              <a:rPr lang="en-GB" sz="3200" i="1" dirty="0">
                <a:solidFill>
                  <a:srgbClr val="C00000"/>
                </a:solidFill>
                <a:latin typeface="Times New Roman" panose="02020603050405020304" pitchFamily="18" charset="0"/>
                <a:cs typeface="Times New Roman" panose="02020603050405020304" pitchFamily="18" charset="0"/>
              </a:rPr>
              <a:t>Geography</a:t>
            </a:r>
          </a:p>
        </p:txBody>
      </p:sp>
      <p:sp>
        <p:nvSpPr>
          <p:cNvPr id="35" name="TextBox 34">
            <a:extLst>
              <a:ext uri="{FF2B5EF4-FFF2-40B4-BE49-F238E27FC236}">
                <a16:creationId xmlns:a16="http://schemas.microsoft.com/office/drawing/2014/main" id="{66BF8109-0DF1-4137-94AA-9D7D5FB514DF}"/>
              </a:ext>
            </a:extLst>
          </p:cNvPr>
          <p:cNvSpPr txBox="1"/>
          <p:nvPr/>
        </p:nvSpPr>
        <p:spPr>
          <a:xfrm>
            <a:off x="3377415" y="892616"/>
            <a:ext cx="1357312" cy="584775"/>
          </a:xfrm>
          <a:prstGeom prst="rect">
            <a:avLst/>
          </a:prstGeom>
          <a:noFill/>
        </p:spPr>
        <p:txBody>
          <a:bodyPr wrap="square" rtlCol="0">
            <a:spAutoFit/>
          </a:bodyPr>
          <a:lstStyle/>
          <a:p>
            <a:r>
              <a:rPr lang="en-GB" sz="3200" dirty="0"/>
              <a:t>Annual</a:t>
            </a:r>
          </a:p>
        </p:txBody>
      </p:sp>
      <p:sp>
        <p:nvSpPr>
          <p:cNvPr id="36" name="TextBox 35">
            <a:extLst>
              <a:ext uri="{FF2B5EF4-FFF2-40B4-BE49-F238E27FC236}">
                <a16:creationId xmlns:a16="http://schemas.microsoft.com/office/drawing/2014/main" id="{5774CB31-41A2-4D84-B2E1-358403E53705}"/>
              </a:ext>
            </a:extLst>
          </p:cNvPr>
          <p:cNvSpPr txBox="1"/>
          <p:nvPr/>
        </p:nvSpPr>
        <p:spPr>
          <a:xfrm>
            <a:off x="8615356" y="882589"/>
            <a:ext cx="2071687" cy="584775"/>
          </a:xfrm>
          <a:prstGeom prst="rect">
            <a:avLst/>
          </a:prstGeom>
          <a:noFill/>
        </p:spPr>
        <p:txBody>
          <a:bodyPr wrap="square" rtlCol="0">
            <a:spAutoFit/>
          </a:bodyPr>
          <a:lstStyle/>
          <a:p>
            <a:r>
              <a:rPr lang="en-GB" sz="3200" dirty="0"/>
              <a:t>Monthly</a:t>
            </a:r>
          </a:p>
        </p:txBody>
      </p:sp>
      <p:sp>
        <p:nvSpPr>
          <p:cNvPr id="38" name="TextBox 37">
            <a:extLst>
              <a:ext uri="{FF2B5EF4-FFF2-40B4-BE49-F238E27FC236}">
                <a16:creationId xmlns:a16="http://schemas.microsoft.com/office/drawing/2014/main" id="{B54E8CD4-9A2F-4757-8B98-E485F0B0EB11}"/>
              </a:ext>
            </a:extLst>
          </p:cNvPr>
          <p:cNvSpPr txBox="1"/>
          <p:nvPr/>
        </p:nvSpPr>
        <p:spPr>
          <a:xfrm>
            <a:off x="667227" y="882589"/>
            <a:ext cx="2071695" cy="584775"/>
          </a:xfrm>
          <a:prstGeom prst="rect">
            <a:avLst/>
          </a:prstGeom>
          <a:solidFill>
            <a:schemeClr val="bg1"/>
          </a:solidFill>
        </p:spPr>
        <p:txBody>
          <a:bodyPr wrap="square" rtlCol="0">
            <a:spAutoFit/>
          </a:bodyPr>
          <a:lstStyle/>
          <a:p>
            <a:r>
              <a:rPr lang="en-GB" sz="3200" i="1" dirty="0">
                <a:solidFill>
                  <a:srgbClr val="C00000"/>
                </a:solidFill>
                <a:latin typeface="Times New Roman" panose="02020603050405020304" pitchFamily="18" charset="0"/>
                <a:cs typeface="Times New Roman" panose="02020603050405020304" pitchFamily="18" charset="0"/>
              </a:rPr>
              <a:t>Frequency</a:t>
            </a:r>
          </a:p>
        </p:txBody>
      </p:sp>
      <p:grpSp>
        <p:nvGrpSpPr>
          <p:cNvPr id="111" name="Group 110">
            <a:extLst>
              <a:ext uri="{FF2B5EF4-FFF2-40B4-BE49-F238E27FC236}">
                <a16:creationId xmlns:a16="http://schemas.microsoft.com/office/drawing/2014/main" id="{0D515329-40CD-4F9D-95CA-826CEC10039A}"/>
              </a:ext>
            </a:extLst>
          </p:cNvPr>
          <p:cNvGrpSpPr/>
          <p:nvPr/>
        </p:nvGrpSpPr>
        <p:grpSpPr>
          <a:xfrm>
            <a:off x="7862079" y="2265717"/>
            <a:ext cx="3010708" cy="1965592"/>
            <a:chOff x="2796700" y="1825165"/>
            <a:chExt cx="3010708" cy="1938753"/>
          </a:xfrm>
        </p:grpSpPr>
        <p:grpSp>
          <p:nvGrpSpPr>
            <p:cNvPr id="91" name="Group 90">
              <a:extLst>
                <a:ext uri="{FF2B5EF4-FFF2-40B4-BE49-F238E27FC236}">
                  <a16:creationId xmlns:a16="http://schemas.microsoft.com/office/drawing/2014/main" id="{7BB58C48-F5FD-41FE-BABF-EFE1D33971F2}"/>
                </a:ext>
              </a:extLst>
            </p:cNvPr>
            <p:cNvGrpSpPr/>
            <p:nvPr/>
          </p:nvGrpSpPr>
          <p:grpSpPr>
            <a:xfrm>
              <a:off x="2796700" y="1825165"/>
              <a:ext cx="1297321" cy="881843"/>
              <a:chOff x="2356173" y="3163487"/>
              <a:chExt cx="1297321" cy="881843"/>
            </a:xfrm>
          </p:grpSpPr>
          <p:grpSp>
            <p:nvGrpSpPr>
              <p:cNvPr id="92" name="Group 91">
                <a:extLst>
                  <a:ext uri="{FF2B5EF4-FFF2-40B4-BE49-F238E27FC236}">
                    <a16:creationId xmlns:a16="http://schemas.microsoft.com/office/drawing/2014/main" id="{855E19DA-81B0-4D2E-9E0F-AC3CE717DD32}"/>
                  </a:ext>
                </a:extLst>
              </p:cNvPr>
              <p:cNvGrpSpPr/>
              <p:nvPr/>
            </p:nvGrpSpPr>
            <p:grpSpPr>
              <a:xfrm>
                <a:off x="2356173" y="3163487"/>
                <a:ext cx="1109358" cy="752471"/>
                <a:chOff x="1909768" y="2714625"/>
                <a:chExt cx="1109358" cy="752471"/>
              </a:xfrm>
            </p:grpSpPr>
            <p:sp>
              <p:nvSpPr>
                <p:cNvPr id="94" name="Rectangle 93">
                  <a:extLst>
                    <a:ext uri="{FF2B5EF4-FFF2-40B4-BE49-F238E27FC236}">
                      <a16:creationId xmlns:a16="http://schemas.microsoft.com/office/drawing/2014/main" id="{B1A7C12C-1969-43F0-97B4-5DC8A14651E3}"/>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Rectangle 94">
                  <a:extLst>
                    <a:ext uri="{FF2B5EF4-FFF2-40B4-BE49-F238E27FC236}">
                      <a16:creationId xmlns:a16="http://schemas.microsoft.com/office/drawing/2014/main" id="{68C1A881-BB2C-4629-A735-87CB990F627E}"/>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93" name="Picture 92">
                <a:extLst>
                  <a:ext uri="{FF2B5EF4-FFF2-40B4-BE49-F238E27FC236}">
                    <a16:creationId xmlns:a16="http://schemas.microsoft.com/office/drawing/2014/main" id="{792A1626-924B-4E6A-9716-A77AF3D656F5}"/>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96" name="Group 95">
              <a:extLst>
                <a:ext uri="{FF2B5EF4-FFF2-40B4-BE49-F238E27FC236}">
                  <a16:creationId xmlns:a16="http://schemas.microsoft.com/office/drawing/2014/main" id="{E429D07D-6526-4F06-A88C-40E26DD413BD}"/>
                </a:ext>
              </a:extLst>
            </p:cNvPr>
            <p:cNvGrpSpPr/>
            <p:nvPr/>
          </p:nvGrpSpPr>
          <p:grpSpPr>
            <a:xfrm>
              <a:off x="4450096" y="1863261"/>
              <a:ext cx="1297321" cy="881843"/>
              <a:chOff x="2356173" y="3163487"/>
              <a:chExt cx="1297321" cy="881843"/>
            </a:xfrm>
          </p:grpSpPr>
          <p:grpSp>
            <p:nvGrpSpPr>
              <p:cNvPr id="97" name="Group 96">
                <a:extLst>
                  <a:ext uri="{FF2B5EF4-FFF2-40B4-BE49-F238E27FC236}">
                    <a16:creationId xmlns:a16="http://schemas.microsoft.com/office/drawing/2014/main" id="{D6BBCD58-2CF3-4CCE-9B3D-0BD3DA172F41}"/>
                  </a:ext>
                </a:extLst>
              </p:cNvPr>
              <p:cNvGrpSpPr/>
              <p:nvPr/>
            </p:nvGrpSpPr>
            <p:grpSpPr>
              <a:xfrm>
                <a:off x="2356173" y="3163487"/>
                <a:ext cx="1109358" cy="752471"/>
                <a:chOff x="1909768" y="2714625"/>
                <a:chExt cx="1109358" cy="752471"/>
              </a:xfrm>
            </p:grpSpPr>
            <p:sp>
              <p:nvSpPr>
                <p:cNvPr id="99" name="Rectangle 98">
                  <a:extLst>
                    <a:ext uri="{FF2B5EF4-FFF2-40B4-BE49-F238E27FC236}">
                      <a16:creationId xmlns:a16="http://schemas.microsoft.com/office/drawing/2014/main" id="{18C3ABA5-E67D-4E31-9271-A04D1A97A35D}"/>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Rectangle 99">
                  <a:extLst>
                    <a:ext uri="{FF2B5EF4-FFF2-40B4-BE49-F238E27FC236}">
                      <a16:creationId xmlns:a16="http://schemas.microsoft.com/office/drawing/2014/main" id="{78D42893-C984-4A72-84A6-C776F221240B}"/>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98" name="Picture 97">
                <a:extLst>
                  <a:ext uri="{FF2B5EF4-FFF2-40B4-BE49-F238E27FC236}">
                    <a16:creationId xmlns:a16="http://schemas.microsoft.com/office/drawing/2014/main" id="{F4E77147-5651-4788-9240-60DE99EECD49}"/>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01" name="Group 100">
              <a:extLst>
                <a:ext uri="{FF2B5EF4-FFF2-40B4-BE49-F238E27FC236}">
                  <a16:creationId xmlns:a16="http://schemas.microsoft.com/office/drawing/2014/main" id="{3EBF7191-F64D-44CC-8A79-5F77F57201DA}"/>
                </a:ext>
              </a:extLst>
            </p:cNvPr>
            <p:cNvGrpSpPr/>
            <p:nvPr/>
          </p:nvGrpSpPr>
          <p:grpSpPr>
            <a:xfrm>
              <a:off x="2796700" y="2837587"/>
              <a:ext cx="1297321" cy="881843"/>
              <a:chOff x="2356173" y="3163487"/>
              <a:chExt cx="1297321" cy="881843"/>
            </a:xfrm>
          </p:grpSpPr>
          <p:grpSp>
            <p:nvGrpSpPr>
              <p:cNvPr id="102" name="Group 101">
                <a:extLst>
                  <a:ext uri="{FF2B5EF4-FFF2-40B4-BE49-F238E27FC236}">
                    <a16:creationId xmlns:a16="http://schemas.microsoft.com/office/drawing/2014/main" id="{2EEA1928-72CA-4DBA-A595-653300765B5B}"/>
                  </a:ext>
                </a:extLst>
              </p:cNvPr>
              <p:cNvGrpSpPr/>
              <p:nvPr/>
            </p:nvGrpSpPr>
            <p:grpSpPr>
              <a:xfrm>
                <a:off x="2356173" y="3163487"/>
                <a:ext cx="1109358" cy="752471"/>
                <a:chOff x="1909768" y="2714625"/>
                <a:chExt cx="1109358" cy="752471"/>
              </a:xfrm>
            </p:grpSpPr>
            <p:sp>
              <p:nvSpPr>
                <p:cNvPr id="104" name="Rectangle 103">
                  <a:extLst>
                    <a:ext uri="{FF2B5EF4-FFF2-40B4-BE49-F238E27FC236}">
                      <a16:creationId xmlns:a16="http://schemas.microsoft.com/office/drawing/2014/main" id="{491FFF5C-12B7-40AE-B40D-4E158C853EFE}"/>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 name="Rectangle 104">
                  <a:extLst>
                    <a:ext uri="{FF2B5EF4-FFF2-40B4-BE49-F238E27FC236}">
                      <a16:creationId xmlns:a16="http://schemas.microsoft.com/office/drawing/2014/main" id="{EE03001A-CCB3-4F4A-9CFF-78AE56862410}"/>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03" name="Picture 102">
                <a:extLst>
                  <a:ext uri="{FF2B5EF4-FFF2-40B4-BE49-F238E27FC236}">
                    <a16:creationId xmlns:a16="http://schemas.microsoft.com/office/drawing/2014/main" id="{48211C19-A220-496A-A98A-4B5AC1146988}"/>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06" name="Group 105">
              <a:extLst>
                <a:ext uri="{FF2B5EF4-FFF2-40B4-BE49-F238E27FC236}">
                  <a16:creationId xmlns:a16="http://schemas.microsoft.com/office/drawing/2014/main" id="{97505C82-6587-4C6A-B1AC-EBDEC7BD5B9A}"/>
                </a:ext>
              </a:extLst>
            </p:cNvPr>
            <p:cNvGrpSpPr/>
            <p:nvPr/>
          </p:nvGrpSpPr>
          <p:grpSpPr>
            <a:xfrm>
              <a:off x="4510087" y="2882075"/>
              <a:ext cx="1297321" cy="881843"/>
              <a:chOff x="2356173" y="3163487"/>
              <a:chExt cx="1297321" cy="881843"/>
            </a:xfrm>
          </p:grpSpPr>
          <p:grpSp>
            <p:nvGrpSpPr>
              <p:cNvPr id="107" name="Group 106">
                <a:extLst>
                  <a:ext uri="{FF2B5EF4-FFF2-40B4-BE49-F238E27FC236}">
                    <a16:creationId xmlns:a16="http://schemas.microsoft.com/office/drawing/2014/main" id="{11791976-2414-40BE-BE91-945427A4235F}"/>
                  </a:ext>
                </a:extLst>
              </p:cNvPr>
              <p:cNvGrpSpPr/>
              <p:nvPr/>
            </p:nvGrpSpPr>
            <p:grpSpPr>
              <a:xfrm>
                <a:off x="2356173" y="3163487"/>
                <a:ext cx="1109358" cy="752471"/>
                <a:chOff x="1909768" y="2714625"/>
                <a:chExt cx="1109358" cy="752471"/>
              </a:xfrm>
            </p:grpSpPr>
            <p:sp>
              <p:nvSpPr>
                <p:cNvPr id="109" name="Rectangle 108">
                  <a:extLst>
                    <a:ext uri="{FF2B5EF4-FFF2-40B4-BE49-F238E27FC236}">
                      <a16:creationId xmlns:a16="http://schemas.microsoft.com/office/drawing/2014/main" id="{B2816283-F136-43AA-8A49-63B1BF0E8042}"/>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0" name="Rectangle 109">
                  <a:extLst>
                    <a:ext uri="{FF2B5EF4-FFF2-40B4-BE49-F238E27FC236}">
                      <a16:creationId xmlns:a16="http://schemas.microsoft.com/office/drawing/2014/main" id="{FF29DD03-440F-424A-B1C9-BE5A321A7724}"/>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08" name="Picture 107">
                <a:extLst>
                  <a:ext uri="{FF2B5EF4-FFF2-40B4-BE49-F238E27FC236}">
                    <a16:creationId xmlns:a16="http://schemas.microsoft.com/office/drawing/2014/main" id="{F1029E44-C043-4F16-B64E-1B52821CE863}"/>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grpSp>
        <p:nvGrpSpPr>
          <p:cNvPr id="133" name="Group 132">
            <a:extLst>
              <a:ext uri="{FF2B5EF4-FFF2-40B4-BE49-F238E27FC236}">
                <a16:creationId xmlns:a16="http://schemas.microsoft.com/office/drawing/2014/main" id="{9690938E-CD1F-4513-9CC7-8F62D3CA2B57}"/>
              </a:ext>
            </a:extLst>
          </p:cNvPr>
          <p:cNvGrpSpPr/>
          <p:nvPr/>
        </p:nvGrpSpPr>
        <p:grpSpPr>
          <a:xfrm>
            <a:off x="2878623" y="4462054"/>
            <a:ext cx="3010708" cy="1938753"/>
            <a:chOff x="2796700" y="1825165"/>
            <a:chExt cx="3010708" cy="1938753"/>
          </a:xfrm>
        </p:grpSpPr>
        <p:grpSp>
          <p:nvGrpSpPr>
            <p:cNvPr id="134" name="Group 133">
              <a:extLst>
                <a:ext uri="{FF2B5EF4-FFF2-40B4-BE49-F238E27FC236}">
                  <a16:creationId xmlns:a16="http://schemas.microsoft.com/office/drawing/2014/main" id="{6ABB29C5-6419-47A9-A71F-1DE89646323E}"/>
                </a:ext>
              </a:extLst>
            </p:cNvPr>
            <p:cNvGrpSpPr/>
            <p:nvPr/>
          </p:nvGrpSpPr>
          <p:grpSpPr>
            <a:xfrm>
              <a:off x="2796700" y="1825165"/>
              <a:ext cx="1297321" cy="881843"/>
              <a:chOff x="2356173" y="3163487"/>
              <a:chExt cx="1297321" cy="881843"/>
            </a:xfrm>
          </p:grpSpPr>
          <p:grpSp>
            <p:nvGrpSpPr>
              <p:cNvPr id="150" name="Group 149">
                <a:extLst>
                  <a:ext uri="{FF2B5EF4-FFF2-40B4-BE49-F238E27FC236}">
                    <a16:creationId xmlns:a16="http://schemas.microsoft.com/office/drawing/2014/main" id="{6DBF8B9C-70A8-4352-B8A8-4946E97196FA}"/>
                  </a:ext>
                </a:extLst>
              </p:cNvPr>
              <p:cNvGrpSpPr/>
              <p:nvPr/>
            </p:nvGrpSpPr>
            <p:grpSpPr>
              <a:xfrm>
                <a:off x="2356173" y="3163487"/>
                <a:ext cx="1109358" cy="752471"/>
                <a:chOff x="1909768" y="2714625"/>
                <a:chExt cx="1109358" cy="752471"/>
              </a:xfrm>
            </p:grpSpPr>
            <p:sp>
              <p:nvSpPr>
                <p:cNvPr id="152" name="Rectangle 151">
                  <a:extLst>
                    <a:ext uri="{FF2B5EF4-FFF2-40B4-BE49-F238E27FC236}">
                      <a16:creationId xmlns:a16="http://schemas.microsoft.com/office/drawing/2014/main" id="{F36E9490-E1F3-44B2-A202-2C8E875FCDA3}"/>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3" name="Rectangle 152">
                  <a:extLst>
                    <a:ext uri="{FF2B5EF4-FFF2-40B4-BE49-F238E27FC236}">
                      <a16:creationId xmlns:a16="http://schemas.microsoft.com/office/drawing/2014/main" id="{FD6D2652-9BFF-46B8-AD8A-8FB160C31904}"/>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51" name="Picture 150">
                <a:extLst>
                  <a:ext uri="{FF2B5EF4-FFF2-40B4-BE49-F238E27FC236}">
                    <a16:creationId xmlns:a16="http://schemas.microsoft.com/office/drawing/2014/main" id="{D5E9DDC3-6B24-49CB-84F2-721082F76615}"/>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35" name="Group 134">
              <a:extLst>
                <a:ext uri="{FF2B5EF4-FFF2-40B4-BE49-F238E27FC236}">
                  <a16:creationId xmlns:a16="http://schemas.microsoft.com/office/drawing/2014/main" id="{772985AC-5992-4FC0-BB77-2BF1340C27EC}"/>
                </a:ext>
              </a:extLst>
            </p:cNvPr>
            <p:cNvGrpSpPr/>
            <p:nvPr/>
          </p:nvGrpSpPr>
          <p:grpSpPr>
            <a:xfrm>
              <a:off x="4450096" y="1863261"/>
              <a:ext cx="1297321" cy="881843"/>
              <a:chOff x="2356173" y="3163487"/>
              <a:chExt cx="1297321" cy="881843"/>
            </a:xfrm>
          </p:grpSpPr>
          <p:grpSp>
            <p:nvGrpSpPr>
              <p:cNvPr id="146" name="Group 145">
                <a:extLst>
                  <a:ext uri="{FF2B5EF4-FFF2-40B4-BE49-F238E27FC236}">
                    <a16:creationId xmlns:a16="http://schemas.microsoft.com/office/drawing/2014/main" id="{6AE96FA0-7F32-4F34-BBE5-FE28531A3D1A}"/>
                  </a:ext>
                </a:extLst>
              </p:cNvPr>
              <p:cNvGrpSpPr/>
              <p:nvPr/>
            </p:nvGrpSpPr>
            <p:grpSpPr>
              <a:xfrm>
                <a:off x="2356173" y="3163487"/>
                <a:ext cx="1109358" cy="752471"/>
                <a:chOff x="1909768" y="2714625"/>
                <a:chExt cx="1109358" cy="752471"/>
              </a:xfrm>
            </p:grpSpPr>
            <p:sp>
              <p:nvSpPr>
                <p:cNvPr id="148" name="Rectangle 147">
                  <a:extLst>
                    <a:ext uri="{FF2B5EF4-FFF2-40B4-BE49-F238E27FC236}">
                      <a16:creationId xmlns:a16="http://schemas.microsoft.com/office/drawing/2014/main" id="{556D109A-F647-4BF0-A158-16C4DD514611}"/>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9" name="Rectangle 148">
                  <a:extLst>
                    <a:ext uri="{FF2B5EF4-FFF2-40B4-BE49-F238E27FC236}">
                      <a16:creationId xmlns:a16="http://schemas.microsoft.com/office/drawing/2014/main" id="{D5016A49-A6FD-4A2C-92B7-C4B46D55ED0F}"/>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47" name="Picture 146">
                <a:extLst>
                  <a:ext uri="{FF2B5EF4-FFF2-40B4-BE49-F238E27FC236}">
                    <a16:creationId xmlns:a16="http://schemas.microsoft.com/office/drawing/2014/main" id="{9B4E816A-5B87-449A-B2D9-9C2BF195E01B}"/>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36" name="Group 135">
              <a:extLst>
                <a:ext uri="{FF2B5EF4-FFF2-40B4-BE49-F238E27FC236}">
                  <a16:creationId xmlns:a16="http://schemas.microsoft.com/office/drawing/2014/main" id="{2DD7AA76-445C-4440-A93E-6C5A44FD6A91}"/>
                </a:ext>
              </a:extLst>
            </p:cNvPr>
            <p:cNvGrpSpPr/>
            <p:nvPr/>
          </p:nvGrpSpPr>
          <p:grpSpPr>
            <a:xfrm>
              <a:off x="2796700" y="2837587"/>
              <a:ext cx="1297321" cy="881843"/>
              <a:chOff x="2356173" y="3163487"/>
              <a:chExt cx="1297321" cy="881843"/>
            </a:xfrm>
          </p:grpSpPr>
          <p:grpSp>
            <p:nvGrpSpPr>
              <p:cNvPr id="142" name="Group 141">
                <a:extLst>
                  <a:ext uri="{FF2B5EF4-FFF2-40B4-BE49-F238E27FC236}">
                    <a16:creationId xmlns:a16="http://schemas.microsoft.com/office/drawing/2014/main" id="{FF68FDAE-552C-4C78-B928-107A57B0B1A3}"/>
                  </a:ext>
                </a:extLst>
              </p:cNvPr>
              <p:cNvGrpSpPr/>
              <p:nvPr/>
            </p:nvGrpSpPr>
            <p:grpSpPr>
              <a:xfrm>
                <a:off x="2356173" y="3163487"/>
                <a:ext cx="1109358" cy="752471"/>
                <a:chOff x="1909768" y="2714625"/>
                <a:chExt cx="1109358" cy="752471"/>
              </a:xfrm>
            </p:grpSpPr>
            <p:sp>
              <p:nvSpPr>
                <p:cNvPr id="144" name="Rectangle 143">
                  <a:extLst>
                    <a:ext uri="{FF2B5EF4-FFF2-40B4-BE49-F238E27FC236}">
                      <a16:creationId xmlns:a16="http://schemas.microsoft.com/office/drawing/2014/main" id="{07296AE8-E2A6-4189-BC8F-9CCFEBF5BB3E}"/>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5" name="Rectangle 144">
                  <a:extLst>
                    <a:ext uri="{FF2B5EF4-FFF2-40B4-BE49-F238E27FC236}">
                      <a16:creationId xmlns:a16="http://schemas.microsoft.com/office/drawing/2014/main" id="{8D1E9362-156D-4651-95DC-3AE653030C58}"/>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43" name="Picture 142">
                <a:extLst>
                  <a:ext uri="{FF2B5EF4-FFF2-40B4-BE49-F238E27FC236}">
                    <a16:creationId xmlns:a16="http://schemas.microsoft.com/office/drawing/2014/main" id="{9339804F-7D34-4E07-972F-15843B44FAE9}"/>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37" name="Group 136">
              <a:extLst>
                <a:ext uri="{FF2B5EF4-FFF2-40B4-BE49-F238E27FC236}">
                  <a16:creationId xmlns:a16="http://schemas.microsoft.com/office/drawing/2014/main" id="{219B7A6C-D9A4-4268-8ADA-C61E60ABDDA6}"/>
                </a:ext>
              </a:extLst>
            </p:cNvPr>
            <p:cNvGrpSpPr/>
            <p:nvPr/>
          </p:nvGrpSpPr>
          <p:grpSpPr>
            <a:xfrm>
              <a:off x="4510087" y="2882075"/>
              <a:ext cx="1297321" cy="881843"/>
              <a:chOff x="2356173" y="3163487"/>
              <a:chExt cx="1297321" cy="881843"/>
            </a:xfrm>
          </p:grpSpPr>
          <p:grpSp>
            <p:nvGrpSpPr>
              <p:cNvPr id="138" name="Group 137">
                <a:extLst>
                  <a:ext uri="{FF2B5EF4-FFF2-40B4-BE49-F238E27FC236}">
                    <a16:creationId xmlns:a16="http://schemas.microsoft.com/office/drawing/2014/main" id="{40B03C53-6D02-4D37-A074-ACA8B15DDF80}"/>
                  </a:ext>
                </a:extLst>
              </p:cNvPr>
              <p:cNvGrpSpPr/>
              <p:nvPr/>
            </p:nvGrpSpPr>
            <p:grpSpPr>
              <a:xfrm>
                <a:off x="2356173" y="3163487"/>
                <a:ext cx="1109358" cy="752471"/>
                <a:chOff x="1909768" y="2714625"/>
                <a:chExt cx="1109358" cy="752471"/>
              </a:xfrm>
            </p:grpSpPr>
            <p:sp>
              <p:nvSpPr>
                <p:cNvPr id="140" name="Rectangle 139">
                  <a:extLst>
                    <a:ext uri="{FF2B5EF4-FFF2-40B4-BE49-F238E27FC236}">
                      <a16:creationId xmlns:a16="http://schemas.microsoft.com/office/drawing/2014/main" id="{0E9CE041-17DB-46FF-B5BC-43902142B912}"/>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1" name="Rectangle 140">
                  <a:extLst>
                    <a:ext uri="{FF2B5EF4-FFF2-40B4-BE49-F238E27FC236}">
                      <a16:creationId xmlns:a16="http://schemas.microsoft.com/office/drawing/2014/main" id="{6BEA581E-B396-4C15-B280-008BBB60FE20}"/>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39" name="Picture 138">
                <a:extLst>
                  <a:ext uri="{FF2B5EF4-FFF2-40B4-BE49-F238E27FC236}">
                    <a16:creationId xmlns:a16="http://schemas.microsoft.com/office/drawing/2014/main" id="{BF1B1B54-D7A6-42EE-BB9F-C96E32AAC2C3}"/>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grpSp>
        <p:nvGrpSpPr>
          <p:cNvPr id="154" name="Group 153">
            <a:extLst>
              <a:ext uri="{FF2B5EF4-FFF2-40B4-BE49-F238E27FC236}">
                <a16:creationId xmlns:a16="http://schemas.microsoft.com/office/drawing/2014/main" id="{12E98504-01C4-40AC-A16F-311E163FF7CB}"/>
              </a:ext>
            </a:extLst>
          </p:cNvPr>
          <p:cNvGrpSpPr/>
          <p:nvPr/>
        </p:nvGrpSpPr>
        <p:grpSpPr>
          <a:xfrm>
            <a:off x="7972278" y="4497166"/>
            <a:ext cx="3010708" cy="1938753"/>
            <a:chOff x="2796700" y="1825165"/>
            <a:chExt cx="3010708" cy="1938753"/>
          </a:xfrm>
        </p:grpSpPr>
        <p:grpSp>
          <p:nvGrpSpPr>
            <p:cNvPr id="155" name="Group 154">
              <a:extLst>
                <a:ext uri="{FF2B5EF4-FFF2-40B4-BE49-F238E27FC236}">
                  <a16:creationId xmlns:a16="http://schemas.microsoft.com/office/drawing/2014/main" id="{B0D67FC0-4D9E-4141-B166-37C00C3DFCA4}"/>
                </a:ext>
              </a:extLst>
            </p:cNvPr>
            <p:cNvGrpSpPr/>
            <p:nvPr/>
          </p:nvGrpSpPr>
          <p:grpSpPr>
            <a:xfrm>
              <a:off x="2796700" y="1825165"/>
              <a:ext cx="1297321" cy="881843"/>
              <a:chOff x="2356173" y="3163487"/>
              <a:chExt cx="1297321" cy="881843"/>
            </a:xfrm>
          </p:grpSpPr>
          <p:grpSp>
            <p:nvGrpSpPr>
              <p:cNvPr id="171" name="Group 170">
                <a:extLst>
                  <a:ext uri="{FF2B5EF4-FFF2-40B4-BE49-F238E27FC236}">
                    <a16:creationId xmlns:a16="http://schemas.microsoft.com/office/drawing/2014/main" id="{D2BA1073-8D5D-429D-A3E8-500F7C1F2948}"/>
                  </a:ext>
                </a:extLst>
              </p:cNvPr>
              <p:cNvGrpSpPr/>
              <p:nvPr/>
            </p:nvGrpSpPr>
            <p:grpSpPr>
              <a:xfrm>
                <a:off x="2356173" y="3163487"/>
                <a:ext cx="1109358" cy="752471"/>
                <a:chOff x="1909768" y="2714625"/>
                <a:chExt cx="1109358" cy="752471"/>
              </a:xfrm>
            </p:grpSpPr>
            <p:sp>
              <p:nvSpPr>
                <p:cNvPr id="173" name="Rectangle 172">
                  <a:extLst>
                    <a:ext uri="{FF2B5EF4-FFF2-40B4-BE49-F238E27FC236}">
                      <a16:creationId xmlns:a16="http://schemas.microsoft.com/office/drawing/2014/main" id="{64D0F1E9-80C5-42C1-9226-6C7458289912}"/>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 name="Rectangle 173">
                  <a:extLst>
                    <a:ext uri="{FF2B5EF4-FFF2-40B4-BE49-F238E27FC236}">
                      <a16:creationId xmlns:a16="http://schemas.microsoft.com/office/drawing/2014/main" id="{E1FF881D-D00D-4AC9-97F7-E7F6231373EF}"/>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72" name="Picture 171">
                <a:extLst>
                  <a:ext uri="{FF2B5EF4-FFF2-40B4-BE49-F238E27FC236}">
                    <a16:creationId xmlns:a16="http://schemas.microsoft.com/office/drawing/2014/main" id="{E7621D44-548E-4807-B92C-CEE40AFE502D}"/>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56" name="Group 155">
              <a:extLst>
                <a:ext uri="{FF2B5EF4-FFF2-40B4-BE49-F238E27FC236}">
                  <a16:creationId xmlns:a16="http://schemas.microsoft.com/office/drawing/2014/main" id="{AF115710-316A-4814-B9C2-AA021DDDAF15}"/>
                </a:ext>
              </a:extLst>
            </p:cNvPr>
            <p:cNvGrpSpPr/>
            <p:nvPr/>
          </p:nvGrpSpPr>
          <p:grpSpPr>
            <a:xfrm>
              <a:off x="4450096" y="1863261"/>
              <a:ext cx="1297321" cy="881843"/>
              <a:chOff x="2356173" y="3163487"/>
              <a:chExt cx="1297321" cy="881843"/>
            </a:xfrm>
          </p:grpSpPr>
          <p:grpSp>
            <p:nvGrpSpPr>
              <p:cNvPr id="167" name="Group 166">
                <a:extLst>
                  <a:ext uri="{FF2B5EF4-FFF2-40B4-BE49-F238E27FC236}">
                    <a16:creationId xmlns:a16="http://schemas.microsoft.com/office/drawing/2014/main" id="{A01BD864-AE05-4305-9937-374B262E4031}"/>
                  </a:ext>
                </a:extLst>
              </p:cNvPr>
              <p:cNvGrpSpPr/>
              <p:nvPr/>
            </p:nvGrpSpPr>
            <p:grpSpPr>
              <a:xfrm>
                <a:off x="2356173" y="3163487"/>
                <a:ext cx="1109358" cy="752471"/>
                <a:chOff x="1909768" y="2714625"/>
                <a:chExt cx="1109358" cy="752471"/>
              </a:xfrm>
            </p:grpSpPr>
            <p:sp>
              <p:nvSpPr>
                <p:cNvPr id="169" name="Rectangle 168">
                  <a:extLst>
                    <a:ext uri="{FF2B5EF4-FFF2-40B4-BE49-F238E27FC236}">
                      <a16:creationId xmlns:a16="http://schemas.microsoft.com/office/drawing/2014/main" id="{2E8C97C3-52A4-4125-B6F9-ED5EC987FFF3}"/>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0" name="Rectangle 169">
                  <a:extLst>
                    <a:ext uri="{FF2B5EF4-FFF2-40B4-BE49-F238E27FC236}">
                      <a16:creationId xmlns:a16="http://schemas.microsoft.com/office/drawing/2014/main" id="{9F0CA8C3-E06B-4328-81AA-1CC1375B24B8}"/>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68" name="Picture 167">
                <a:extLst>
                  <a:ext uri="{FF2B5EF4-FFF2-40B4-BE49-F238E27FC236}">
                    <a16:creationId xmlns:a16="http://schemas.microsoft.com/office/drawing/2014/main" id="{30CB981E-FACA-4D29-8764-D2A08E497B10}"/>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57" name="Group 156">
              <a:extLst>
                <a:ext uri="{FF2B5EF4-FFF2-40B4-BE49-F238E27FC236}">
                  <a16:creationId xmlns:a16="http://schemas.microsoft.com/office/drawing/2014/main" id="{10007710-6E1D-4F7F-896D-142FE1A3299F}"/>
                </a:ext>
              </a:extLst>
            </p:cNvPr>
            <p:cNvGrpSpPr/>
            <p:nvPr/>
          </p:nvGrpSpPr>
          <p:grpSpPr>
            <a:xfrm>
              <a:off x="2796700" y="2837587"/>
              <a:ext cx="1297321" cy="881843"/>
              <a:chOff x="2356173" y="3163487"/>
              <a:chExt cx="1297321" cy="881843"/>
            </a:xfrm>
          </p:grpSpPr>
          <p:grpSp>
            <p:nvGrpSpPr>
              <p:cNvPr id="163" name="Group 162">
                <a:extLst>
                  <a:ext uri="{FF2B5EF4-FFF2-40B4-BE49-F238E27FC236}">
                    <a16:creationId xmlns:a16="http://schemas.microsoft.com/office/drawing/2014/main" id="{4D9D5739-7F61-4219-8792-1228970BA302}"/>
                  </a:ext>
                </a:extLst>
              </p:cNvPr>
              <p:cNvGrpSpPr/>
              <p:nvPr/>
            </p:nvGrpSpPr>
            <p:grpSpPr>
              <a:xfrm>
                <a:off x="2356173" y="3163487"/>
                <a:ext cx="1109358" cy="752471"/>
                <a:chOff x="1909768" y="2714625"/>
                <a:chExt cx="1109358" cy="752471"/>
              </a:xfrm>
            </p:grpSpPr>
            <p:sp>
              <p:nvSpPr>
                <p:cNvPr id="165" name="Rectangle 164">
                  <a:extLst>
                    <a:ext uri="{FF2B5EF4-FFF2-40B4-BE49-F238E27FC236}">
                      <a16:creationId xmlns:a16="http://schemas.microsoft.com/office/drawing/2014/main" id="{570A8EEF-EE9F-4162-9E44-37188D7EC344}"/>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6" name="Rectangle 165">
                  <a:extLst>
                    <a:ext uri="{FF2B5EF4-FFF2-40B4-BE49-F238E27FC236}">
                      <a16:creationId xmlns:a16="http://schemas.microsoft.com/office/drawing/2014/main" id="{2C929E90-1D16-46E9-A3EE-E68370BAF649}"/>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64" name="Picture 163">
                <a:extLst>
                  <a:ext uri="{FF2B5EF4-FFF2-40B4-BE49-F238E27FC236}">
                    <a16:creationId xmlns:a16="http://schemas.microsoft.com/office/drawing/2014/main" id="{2E113525-A4E0-4C26-AAA4-80D451B7473F}"/>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58" name="Group 157">
              <a:extLst>
                <a:ext uri="{FF2B5EF4-FFF2-40B4-BE49-F238E27FC236}">
                  <a16:creationId xmlns:a16="http://schemas.microsoft.com/office/drawing/2014/main" id="{511A4B63-89B0-4B24-B092-3846141F4659}"/>
                </a:ext>
              </a:extLst>
            </p:cNvPr>
            <p:cNvGrpSpPr/>
            <p:nvPr/>
          </p:nvGrpSpPr>
          <p:grpSpPr>
            <a:xfrm>
              <a:off x="4510087" y="2882075"/>
              <a:ext cx="1297321" cy="881843"/>
              <a:chOff x="2356173" y="3163487"/>
              <a:chExt cx="1297321" cy="881843"/>
            </a:xfrm>
          </p:grpSpPr>
          <p:grpSp>
            <p:nvGrpSpPr>
              <p:cNvPr id="159" name="Group 158">
                <a:extLst>
                  <a:ext uri="{FF2B5EF4-FFF2-40B4-BE49-F238E27FC236}">
                    <a16:creationId xmlns:a16="http://schemas.microsoft.com/office/drawing/2014/main" id="{E92C9CB3-9F0F-4628-AC99-3F4B83354723}"/>
                  </a:ext>
                </a:extLst>
              </p:cNvPr>
              <p:cNvGrpSpPr/>
              <p:nvPr/>
            </p:nvGrpSpPr>
            <p:grpSpPr>
              <a:xfrm>
                <a:off x="2356173" y="3163487"/>
                <a:ext cx="1109358" cy="752471"/>
                <a:chOff x="1909768" y="2714625"/>
                <a:chExt cx="1109358" cy="752471"/>
              </a:xfrm>
            </p:grpSpPr>
            <p:sp>
              <p:nvSpPr>
                <p:cNvPr id="161" name="Rectangle 160">
                  <a:extLst>
                    <a:ext uri="{FF2B5EF4-FFF2-40B4-BE49-F238E27FC236}">
                      <a16:creationId xmlns:a16="http://schemas.microsoft.com/office/drawing/2014/main" id="{8D77EB68-192C-4F2C-99A3-72469DD4F84E}"/>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2" name="Rectangle 161">
                  <a:extLst>
                    <a:ext uri="{FF2B5EF4-FFF2-40B4-BE49-F238E27FC236}">
                      <a16:creationId xmlns:a16="http://schemas.microsoft.com/office/drawing/2014/main" id="{A43EC43F-1E84-4B3E-A480-8C7222AC6F9B}"/>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60" name="Picture 159">
                <a:extLst>
                  <a:ext uri="{FF2B5EF4-FFF2-40B4-BE49-F238E27FC236}">
                    <a16:creationId xmlns:a16="http://schemas.microsoft.com/office/drawing/2014/main" id="{91670394-5F6F-49E9-A6B3-6481EF0151B7}"/>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grpSp>
        <p:nvGrpSpPr>
          <p:cNvPr id="175" name="Group 174">
            <a:extLst>
              <a:ext uri="{FF2B5EF4-FFF2-40B4-BE49-F238E27FC236}">
                <a16:creationId xmlns:a16="http://schemas.microsoft.com/office/drawing/2014/main" id="{8BD49DC1-9FA7-4EFA-BFF5-1EA12F88A663}"/>
              </a:ext>
            </a:extLst>
          </p:cNvPr>
          <p:cNvGrpSpPr/>
          <p:nvPr/>
        </p:nvGrpSpPr>
        <p:grpSpPr>
          <a:xfrm>
            <a:off x="2738922" y="2217297"/>
            <a:ext cx="3010708" cy="1994168"/>
            <a:chOff x="2796700" y="1825165"/>
            <a:chExt cx="3010708" cy="1966939"/>
          </a:xfrm>
        </p:grpSpPr>
        <p:grpSp>
          <p:nvGrpSpPr>
            <p:cNvPr id="176" name="Group 175">
              <a:extLst>
                <a:ext uri="{FF2B5EF4-FFF2-40B4-BE49-F238E27FC236}">
                  <a16:creationId xmlns:a16="http://schemas.microsoft.com/office/drawing/2014/main" id="{507AFE86-3B93-4939-ADEE-93F5DF4EC3CA}"/>
                </a:ext>
              </a:extLst>
            </p:cNvPr>
            <p:cNvGrpSpPr/>
            <p:nvPr/>
          </p:nvGrpSpPr>
          <p:grpSpPr>
            <a:xfrm>
              <a:off x="2796700" y="1825165"/>
              <a:ext cx="1297321" cy="881843"/>
              <a:chOff x="2356173" y="3163487"/>
              <a:chExt cx="1297321" cy="881843"/>
            </a:xfrm>
          </p:grpSpPr>
          <p:grpSp>
            <p:nvGrpSpPr>
              <p:cNvPr id="192" name="Group 191">
                <a:extLst>
                  <a:ext uri="{FF2B5EF4-FFF2-40B4-BE49-F238E27FC236}">
                    <a16:creationId xmlns:a16="http://schemas.microsoft.com/office/drawing/2014/main" id="{99B969D6-4B56-42DA-8789-5453DE1BA6C4}"/>
                  </a:ext>
                </a:extLst>
              </p:cNvPr>
              <p:cNvGrpSpPr/>
              <p:nvPr/>
            </p:nvGrpSpPr>
            <p:grpSpPr>
              <a:xfrm>
                <a:off x="2356173" y="3163487"/>
                <a:ext cx="1109358" cy="752471"/>
                <a:chOff x="1909768" y="2714625"/>
                <a:chExt cx="1109358" cy="752471"/>
              </a:xfrm>
            </p:grpSpPr>
            <p:sp>
              <p:nvSpPr>
                <p:cNvPr id="194" name="Rectangle 193">
                  <a:extLst>
                    <a:ext uri="{FF2B5EF4-FFF2-40B4-BE49-F238E27FC236}">
                      <a16:creationId xmlns:a16="http://schemas.microsoft.com/office/drawing/2014/main" id="{893AB946-9A11-4FEB-816F-85E21A33CE7D}"/>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5" name="Rectangle 194">
                  <a:extLst>
                    <a:ext uri="{FF2B5EF4-FFF2-40B4-BE49-F238E27FC236}">
                      <a16:creationId xmlns:a16="http://schemas.microsoft.com/office/drawing/2014/main" id="{8F4D91B7-1EF0-4287-AFFF-E4B36137E9D1}"/>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93" name="Picture 192">
                <a:extLst>
                  <a:ext uri="{FF2B5EF4-FFF2-40B4-BE49-F238E27FC236}">
                    <a16:creationId xmlns:a16="http://schemas.microsoft.com/office/drawing/2014/main" id="{6969F63F-3E53-4D62-AB08-FAEBA5D40224}"/>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77" name="Group 176">
              <a:extLst>
                <a:ext uri="{FF2B5EF4-FFF2-40B4-BE49-F238E27FC236}">
                  <a16:creationId xmlns:a16="http://schemas.microsoft.com/office/drawing/2014/main" id="{8FCA0B62-856A-4DCF-99CB-011005D97CE3}"/>
                </a:ext>
              </a:extLst>
            </p:cNvPr>
            <p:cNvGrpSpPr/>
            <p:nvPr/>
          </p:nvGrpSpPr>
          <p:grpSpPr>
            <a:xfrm>
              <a:off x="4450096" y="1863261"/>
              <a:ext cx="1297321" cy="881843"/>
              <a:chOff x="2356173" y="3163487"/>
              <a:chExt cx="1297321" cy="881843"/>
            </a:xfrm>
          </p:grpSpPr>
          <p:grpSp>
            <p:nvGrpSpPr>
              <p:cNvPr id="188" name="Group 187">
                <a:extLst>
                  <a:ext uri="{FF2B5EF4-FFF2-40B4-BE49-F238E27FC236}">
                    <a16:creationId xmlns:a16="http://schemas.microsoft.com/office/drawing/2014/main" id="{82A45A7E-A03C-45D6-A975-26739396FFB8}"/>
                  </a:ext>
                </a:extLst>
              </p:cNvPr>
              <p:cNvGrpSpPr/>
              <p:nvPr/>
            </p:nvGrpSpPr>
            <p:grpSpPr>
              <a:xfrm>
                <a:off x="2356173" y="3163487"/>
                <a:ext cx="1109358" cy="752471"/>
                <a:chOff x="1909768" y="2714625"/>
                <a:chExt cx="1109358" cy="752471"/>
              </a:xfrm>
            </p:grpSpPr>
            <p:sp>
              <p:nvSpPr>
                <p:cNvPr id="190" name="Rectangle 189">
                  <a:extLst>
                    <a:ext uri="{FF2B5EF4-FFF2-40B4-BE49-F238E27FC236}">
                      <a16:creationId xmlns:a16="http://schemas.microsoft.com/office/drawing/2014/main" id="{AB6C68CE-7E0F-480A-97B3-49AC8A8E95CB}"/>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1" name="Rectangle 190">
                  <a:extLst>
                    <a:ext uri="{FF2B5EF4-FFF2-40B4-BE49-F238E27FC236}">
                      <a16:creationId xmlns:a16="http://schemas.microsoft.com/office/drawing/2014/main" id="{86C70704-4608-4D3F-83F6-F6BB3DA27CE1}"/>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89" name="Picture 188">
                <a:extLst>
                  <a:ext uri="{FF2B5EF4-FFF2-40B4-BE49-F238E27FC236}">
                    <a16:creationId xmlns:a16="http://schemas.microsoft.com/office/drawing/2014/main" id="{81CE2494-51AA-4CC4-A827-AC96BE2F944E}"/>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78" name="Group 177">
              <a:extLst>
                <a:ext uri="{FF2B5EF4-FFF2-40B4-BE49-F238E27FC236}">
                  <a16:creationId xmlns:a16="http://schemas.microsoft.com/office/drawing/2014/main" id="{854011B6-790F-45A1-B833-0B6936CC1FAB}"/>
                </a:ext>
              </a:extLst>
            </p:cNvPr>
            <p:cNvGrpSpPr/>
            <p:nvPr/>
          </p:nvGrpSpPr>
          <p:grpSpPr>
            <a:xfrm>
              <a:off x="2796700" y="2837587"/>
              <a:ext cx="1297321" cy="881843"/>
              <a:chOff x="2356173" y="3163487"/>
              <a:chExt cx="1297321" cy="881843"/>
            </a:xfrm>
          </p:grpSpPr>
          <p:grpSp>
            <p:nvGrpSpPr>
              <p:cNvPr id="184" name="Group 183">
                <a:extLst>
                  <a:ext uri="{FF2B5EF4-FFF2-40B4-BE49-F238E27FC236}">
                    <a16:creationId xmlns:a16="http://schemas.microsoft.com/office/drawing/2014/main" id="{0419CAC4-DAF7-4976-B487-5BE2CFE90AA4}"/>
                  </a:ext>
                </a:extLst>
              </p:cNvPr>
              <p:cNvGrpSpPr/>
              <p:nvPr/>
            </p:nvGrpSpPr>
            <p:grpSpPr>
              <a:xfrm>
                <a:off x="2356173" y="3163487"/>
                <a:ext cx="1109358" cy="752471"/>
                <a:chOff x="1909768" y="2714625"/>
                <a:chExt cx="1109358" cy="752471"/>
              </a:xfrm>
            </p:grpSpPr>
            <p:sp>
              <p:nvSpPr>
                <p:cNvPr id="186" name="Rectangle 185">
                  <a:extLst>
                    <a:ext uri="{FF2B5EF4-FFF2-40B4-BE49-F238E27FC236}">
                      <a16:creationId xmlns:a16="http://schemas.microsoft.com/office/drawing/2014/main" id="{81D85C49-8F9D-4295-8FF5-DF46B70CCE67}"/>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7" name="Rectangle 186">
                  <a:extLst>
                    <a:ext uri="{FF2B5EF4-FFF2-40B4-BE49-F238E27FC236}">
                      <a16:creationId xmlns:a16="http://schemas.microsoft.com/office/drawing/2014/main" id="{1B75C869-FE9D-4113-BE1E-B6FE467DDEB3}"/>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85" name="Picture 184">
                <a:extLst>
                  <a:ext uri="{FF2B5EF4-FFF2-40B4-BE49-F238E27FC236}">
                    <a16:creationId xmlns:a16="http://schemas.microsoft.com/office/drawing/2014/main" id="{2FD2349B-247F-43CE-A486-ABEF5EF457A6}"/>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79" name="Group 178">
              <a:extLst>
                <a:ext uri="{FF2B5EF4-FFF2-40B4-BE49-F238E27FC236}">
                  <a16:creationId xmlns:a16="http://schemas.microsoft.com/office/drawing/2014/main" id="{9E93D6BC-B182-4EA5-9ED5-05BC8B22C994}"/>
                </a:ext>
              </a:extLst>
            </p:cNvPr>
            <p:cNvGrpSpPr/>
            <p:nvPr/>
          </p:nvGrpSpPr>
          <p:grpSpPr>
            <a:xfrm>
              <a:off x="4510087" y="2882075"/>
              <a:ext cx="1297321" cy="910029"/>
              <a:chOff x="2356173" y="3163487"/>
              <a:chExt cx="1297321" cy="910029"/>
            </a:xfrm>
          </p:grpSpPr>
          <p:grpSp>
            <p:nvGrpSpPr>
              <p:cNvPr id="180" name="Group 179">
                <a:extLst>
                  <a:ext uri="{FF2B5EF4-FFF2-40B4-BE49-F238E27FC236}">
                    <a16:creationId xmlns:a16="http://schemas.microsoft.com/office/drawing/2014/main" id="{D5A58193-6997-404F-9139-96F83837BB24}"/>
                  </a:ext>
                </a:extLst>
              </p:cNvPr>
              <p:cNvGrpSpPr/>
              <p:nvPr/>
            </p:nvGrpSpPr>
            <p:grpSpPr>
              <a:xfrm>
                <a:off x="2356173" y="3163487"/>
                <a:ext cx="1109358" cy="752471"/>
                <a:chOff x="1909768" y="2714625"/>
                <a:chExt cx="1109358" cy="752471"/>
              </a:xfrm>
            </p:grpSpPr>
            <p:sp>
              <p:nvSpPr>
                <p:cNvPr id="182" name="Rectangle 181">
                  <a:extLst>
                    <a:ext uri="{FF2B5EF4-FFF2-40B4-BE49-F238E27FC236}">
                      <a16:creationId xmlns:a16="http://schemas.microsoft.com/office/drawing/2014/main" id="{E3799EB7-AB7D-49B8-BA46-FC413EA4CAF3}"/>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3" name="Rectangle 182">
                  <a:extLst>
                    <a:ext uri="{FF2B5EF4-FFF2-40B4-BE49-F238E27FC236}">
                      <a16:creationId xmlns:a16="http://schemas.microsoft.com/office/drawing/2014/main" id="{83DC83F7-FDB3-40E5-8C06-7F4FE3EDDEDA}"/>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81" name="Picture 180">
                <a:extLst>
                  <a:ext uri="{FF2B5EF4-FFF2-40B4-BE49-F238E27FC236}">
                    <a16:creationId xmlns:a16="http://schemas.microsoft.com/office/drawing/2014/main" id="{6AE36136-0DEF-496B-AAE2-64ECC794F179}"/>
                  </a:ext>
                </a:extLst>
              </p:cNvPr>
              <p:cNvPicPr>
                <a:picLocks noChangeAspect="1"/>
              </p:cNvPicPr>
              <p:nvPr/>
            </p:nvPicPr>
            <p:blipFill>
              <a:blip r:embed="rId3"/>
              <a:stretch>
                <a:fillRect/>
              </a:stretch>
            </p:blipFill>
            <p:spPr>
              <a:xfrm>
                <a:off x="2687008" y="3280650"/>
                <a:ext cx="966486" cy="792866"/>
              </a:xfrm>
              <a:prstGeom prst="rect">
                <a:avLst/>
              </a:prstGeom>
              <a:solidFill>
                <a:schemeClr val="bg1"/>
              </a:solidFill>
            </p:spPr>
          </p:pic>
        </p:grpSp>
      </p:grpSp>
      <p:sp>
        <p:nvSpPr>
          <p:cNvPr id="196" name="TextBox 195">
            <a:extLst>
              <a:ext uri="{FF2B5EF4-FFF2-40B4-BE49-F238E27FC236}">
                <a16:creationId xmlns:a16="http://schemas.microsoft.com/office/drawing/2014/main" id="{C6B1995F-F3A3-42E7-B1A9-B2C6FB7C1F0C}"/>
              </a:ext>
            </a:extLst>
          </p:cNvPr>
          <p:cNvSpPr txBox="1"/>
          <p:nvPr/>
        </p:nvSpPr>
        <p:spPr>
          <a:xfrm>
            <a:off x="5728056" y="4694860"/>
            <a:ext cx="2071695" cy="584775"/>
          </a:xfrm>
          <a:prstGeom prst="rect">
            <a:avLst/>
          </a:prstGeom>
          <a:noFill/>
        </p:spPr>
        <p:txBody>
          <a:bodyPr wrap="square" rtlCol="0">
            <a:spAutoFit/>
          </a:bodyPr>
          <a:lstStyle/>
          <a:p>
            <a:r>
              <a:rPr lang="en-GB" sz="3200" i="1" dirty="0">
                <a:solidFill>
                  <a:schemeClr val="accent1">
                    <a:lumMod val="75000"/>
                  </a:schemeClr>
                </a:solidFill>
                <a:latin typeface="Times New Roman" panose="02020603050405020304" pitchFamily="18" charset="0"/>
                <a:cs typeface="Times New Roman" panose="02020603050405020304" pitchFamily="18" charset="0"/>
              </a:rPr>
              <a:t>Provisional</a:t>
            </a:r>
          </a:p>
        </p:txBody>
      </p:sp>
      <p:sp>
        <p:nvSpPr>
          <p:cNvPr id="198" name="TextBox 197">
            <a:extLst>
              <a:ext uri="{FF2B5EF4-FFF2-40B4-BE49-F238E27FC236}">
                <a16:creationId xmlns:a16="http://schemas.microsoft.com/office/drawing/2014/main" id="{1185A8BA-C6D6-4B4D-81A9-496F0965EBB5}"/>
              </a:ext>
            </a:extLst>
          </p:cNvPr>
          <p:cNvSpPr txBox="1"/>
          <p:nvPr/>
        </p:nvSpPr>
        <p:spPr>
          <a:xfrm>
            <a:off x="5718948" y="2437460"/>
            <a:ext cx="2071695" cy="584775"/>
          </a:xfrm>
          <a:prstGeom prst="rect">
            <a:avLst/>
          </a:prstGeom>
          <a:noFill/>
        </p:spPr>
        <p:txBody>
          <a:bodyPr wrap="square" rtlCol="0">
            <a:spAutoFit/>
          </a:bodyPr>
          <a:lstStyle/>
          <a:p>
            <a:r>
              <a:rPr lang="en-GB" sz="3200" i="1" dirty="0">
                <a:solidFill>
                  <a:schemeClr val="accent1">
                    <a:lumMod val="75000"/>
                  </a:schemeClr>
                </a:solidFill>
                <a:latin typeface="Times New Roman" panose="02020603050405020304" pitchFamily="18" charset="0"/>
                <a:cs typeface="Times New Roman" panose="02020603050405020304" pitchFamily="18" charset="0"/>
              </a:rPr>
              <a:t>Provisional</a:t>
            </a:r>
          </a:p>
        </p:txBody>
      </p:sp>
      <p:sp>
        <p:nvSpPr>
          <p:cNvPr id="199" name="TextBox 198">
            <a:extLst>
              <a:ext uri="{FF2B5EF4-FFF2-40B4-BE49-F238E27FC236}">
                <a16:creationId xmlns:a16="http://schemas.microsoft.com/office/drawing/2014/main" id="{C6E95E64-506F-4DA4-8F4F-67B97932DC4C}"/>
              </a:ext>
            </a:extLst>
          </p:cNvPr>
          <p:cNvSpPr txBox="1"/>
          <p:nvPr/>
        </p:nvSpPr>
        <p:spPr>
          <a:xfrm>
            <a:off x="6164087" y="3460548"/>
            <a:ext cx="2071695" cy="584775"/>
          </a:xfrm>
          <a:prstGeom prst="rect">
            <a:avLst/>
          </a:prstGeom>
          <a:noFill/>
        </p:spPr>
        <p:txBody>
          <a:bodyPr wrap="square" rtlCol="0">
            <a:spAutoFit/>
          </a:bodyPr>
          <a:lstStyle/>
          <a:p>
            <a:r>
              <a:rPr lang="en-GB" sz="3200" i="1" dirty="0">
                <a:solidFill>
                  <a:schemeClr val="accent1">
                    <a:lumMod val="75000"/>
                  </a:schemeClr>
                </a:solidFill>
                <a:latin typeface="Times New Roman" panose="02020603050405020304" pitchFamily="18" charset="0"/>
                <a:cs typeface="Times New Roman" panose="02020603050405020304" pitchFamily="18" charset="0"/>
              </a:rPr>
              <a:t>Final</a:t>
            </a:r>
          </a:p>
        </p:txBody>
      </p:sp>
      <p:sp>
        <p:nvSpPr>
          <p:cNvPr id="200" name="TextBox 199">
            <a:extLst>
              <a:ext uri="{FF2B5EF4-FFF2-40B4-BE49-F238E27FC236}">
                <a16:creationId xmlns:a16="http://schemas.microsoft.com/office/drawing/2014/main" id="{1DF111BB-BAD9-4A3E-8F68-C6933F86803E}"/>
              </a:ext>
            </a:extLst>
          </p:cNvPr>
          <p:cNvSpPr txBox="1"/>
          <p:nvPr/>
        </p:nvSpPr>
        <p:spPr>
          <a:xfrm>
            <a:off x="2496349" y="1551767"/>
            <a:ext cx="3878868" cy="584775"/>
          </a:xfrm>
          <a:prstGeom prst="rect">
            <a:avLst/>
          </a:prstGeom>
          <a:noFill/>
        </p:spPr>
        <p:txBody>
          <a:bodyPr wrap="square" rtlCol="0">
            <a:spAutoFit/>
          </a:bodyPr>
          <a:lstStyle/>
          <a:p>
            <a:r>
              <a:rPr lang="en-GB" sz="3200" i="1" dirty="0" err="1">
                <a:solidFill>
                  <a:schemeClr val="accent1">
                    <a:lumMod val="75000"/>
                  </a:schemeClr>
                </a:solidFill>
                <a:latin typeface="Times New Roman" panose="02020603050405020304" pitchFamily="18" charset="0"/>
                <a:cs typeface="Times New Roman" panose="02020603050405020304" pitchFamily="18" charset="0"/>
              </a:rPr>
              <a:t>Backseries</a:t>
            </a:r>
            <a:r>
              <a:rPr lang="en-GB" sz="3200" i="1" dirty="0">
                <a:solidFill>
                  <a:schemeClr val="accent1">
                    <a:lumMod val="75000"/>
                  </a:schemeClr>
                </a:solidFill>
                <a:latin typeface="Times New Roman" panose="02020603050405020304" pitchFamily="18" charset="0"/>
                <a:cs typeface="Times New Roman" panose="02020603050405020304" pitchFamily="18" charset="0"/>
                <a:sym typeface="Wingdings" panose="05000000000000000000" pitchFamily="2" charset="2"/>
              </a:rPr>
              <a:t> Forecast</a:t>
            </a:r>
            <a:endParaRPr lang="en-GB" sz="3200" i="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201" name="TextBox 200">
            <a:extLst>
              <a:ext uri="{FF2B5EF4-FFF2-40B4-BE49-F238E27FC236}">
                <a16:creationId xmlns:a16="http://schemas.microsoft.com/office/drawing/2014/main" id="{780A365B-E999-4E7B-A312-96EDB20194B5}"/>
              </a:ext>
            </a:extLst>
          </p:cNvPr>
          <p:cNvSpPr txBox="1"/>
          <p:nvPr/>
        </p:nvSpPr>
        <p:spPr>
          <a:xfrm>
            <a:off x="6191440" y="5646945"/>
            <a:ext cx="2071695" cy="584775"/>
          </a:xfrm>
          <a:prstGeom prst="rect">
            <a:avLst/>
          </a:prstGeom>
          <a:noFill/>
        </p:spPr>
        <p:txBody>
          <a:bodyPr wrap="square" rtlCol="0">
            <a:spAutoFit/>
          </a:bodyPr>
          <a:lstStyle/>
          <a:p>
            <a:r>
              <a:rPr lang="en-GB" sz="3200" i="1" dirty="0">
                <a:solidFill>
                  <a:schemeClr val="accent1">
                    <a:lumMod val="75000"/>
                  </a:schemeClr>
                </a:solidFill>
                <a:latin typeface="Times New Roman" panose="02020603050405020304" pitchFamily="18" charset="0"/>
                <a:cs typeface="Times New Roman" panose="02020603050405020304" pitchFamily="18" charset="0"/>
              </a:rPr>
              <a:t>Final</a:t>
            </a:r>
          </a:p>
        </p:txBody>
      </p:sp>
      <p:sp>
        <p:nvSpPr>
          <p:cNvPr id="202" name="TextBox 201">
            <a:extLst>
              <a:ext uri="{FF2B5EF4-FFF2-40B4-BE49-F238E27FC236}">
                <a16:creationId xmlns:a16="http://schemas.microsoft.com/office/drawing/2014/main" id="{668EECE8-BB5D-412E-81A9-29C1E28FE4F5}"/>
              </a:ext>
            </a:extLst>
          </p:cNvPr>
          <p:cNvSpPr txBox="1"/>
          <p:nvPr/>
        </p:nvSpPr>
        <p:spPr>
          <a:xfrm>
            <a:off x="7318257" y="1546951"/>
            <a:ext cx="3878868" cy="584775"/>
          </a:xfrm>
          <a:prstGeom prst="rect">
            <a:avLst/>
          </a:prstGeom>
          <a:noFill/>
        </p:spPr>
        <p:txBody>
          <a:bodyPr wrap="square" rtlCol="0">
            <a:spAutoFit/>
          </a:bodyPr>
          <a:lstStyle/>
          <a:p>
            <a:r>
              <a:rPr lang="en-GB" sz="3200" i="1" dirty="0" err="1">
                <a:solidFill>
                  <a:schemeClr val="accent1">
                    <a:lumMod val="75000"/>
                  </a:schemeClr>
                </a:solidFill>
                <a:latin typeface="Times New Roman" panose="02020603050405020304" pitchFamily="18" charset="0"/>
                <a:cs typeface="Times New Roman" panose="02020603050405020304" pitchFamily="18" charset="0"/>
              </a:rPr>
              <a:t>Backseries</a:t>
            </a:r>
            <a:r>
              <a:rPr lang="en-GB" sz="3200" i="1" dirty="0">
                <a:solidFill>
                  <a:schemeClr val="accent1">
                    <a:lumMod val="75000"/>
                  </a:schemeClr>
                </a:solidFill>
                <a:latin typeface="Times New Roman" panose="02020603050405020304" pitchFamily="18" charset="0"/>
                <a:cs typeface="Times New Roman" panose="02020603050405020304" pitchFamily="18" charset="0"/>
                <a:sym typeface="Wingdings" panose="05000000000000000000" pitchFamily="2" charset="2"/>
              </a:rPr>
              <a:t> Forecast</a:t>
            </a:r>
            <a:endParaRPr lang="en-GB" sz="3200" i="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350771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Exploring demographic accounts"/>
          <p:cNvSpPr txBox="1">
            <a:spLocks noGrp="1"/>
          </p:cNvSpPr>
          <p:nvPr>
            <p:ph type="title"/>
          </p:nvPr>
        </p:nvSpPr>
        <p:spPr>
          <a:prstGeom prst="rect">
            <a:avLst/>
          </a:prstGeom>
        </p:spPr>
        <p:txBody>
          <a:bodyPr/>
          <a:lstStyle/>
          <a:p>
            <a:r>
              <a:rPr dirty="0"/>
              <a:t>Exploring demographic accounts</a:t>
            </a:r>
          </a:p>
        </p:txBody>
      </p:sp>
      <p:sp>
        <p:nvSpPr>
          <p:cNvPr id="177" name="Using existing methods, software…"/>
          <p:cNvSpPr txBox="1">
            <a:spLocks noGrp="1"/>
          </p:cNvSpPr>
          <p:nvPr>
            <p:ph type="body" idx="1"/>
          </p:nvPr>
        </p:nvSpPr>
        <p:spPr>
          <a:prstGeom prst="rect">
            <a:avLst/>
          </a:prstGeom>
        </p:spPr>
        <p:txBody>
          <a:bodyPr/>
          <a:lstStyle/>
          <a:p>
            <a:r>
              <a:rPr dirty="0"/>
              <a:t>Using existing methods, software</a:t>
            </a:r>
          </a:p>
          <a:p>
            <a:r>
              <a:rPr dirty="0"/>
              <a:t>Account for all of England and Wales</a:t>
            </a:r>
            <a:r>
              <a:rPr lang="en-GB" dirty="0"/>
              <a:t> by single year of age  (0 to 105+) and sex</a:t>
            </a:r>
            <a:endParaRPr dirty="0"/>
          </a:p>
          <a:p>
            <a:r>
              <a:rPr lang="en-GB" dirty="0"/>
              <a:t>First proof of concept data models are relatively simple</a:t>
            </a:r>
          </a:p>
          <a:p>
            <a:pPr lvl="1"/>
            <a:r>
              <a:rPr lang="en-GB" dirty="0"/>
              <a:t>Single data sources currently used for entries and exits</a:t>
            </a:r>
          </a:p>
          <a:p>
            <a:pPr lvl="1"/>
            <a:r>
              <a:rPr lang="en-GB" dirty="0"/>
              <a:t>Census 2011, Patient Register and Statistical Population Dataset (formerly ABPE) version 2, where admin data sources assumed to have bias</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Chart, line chart&#10;&#10;Description automatically generated">
            <a:extLst>
              <a:ext uri="{FF2B5EF4-FFF2-40B4-BE49-F238E27FC236}">
                <a16:creationId xmlns:a16="http://schemas.microsoft.com/office/drawing/2014/main" id="{A65490BE-F454-4220-9B04-CF833982AF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8585834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line chart&#10;&#10;Description automatically generated">
            <a:extLst>
              <a:ext uri="{FF2B5EF4-FFF2-40B4-BE49-F238E27FC236}">
                <a16:creationId xmlns:a16="http://schemas.microsoft.com/office/drawing/2014/main" id="{E7785063-317F-4FFE-8067-A6F63FCA34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7342790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Chart, line chart&#10;&#10;Description automatically generated">
            <a:extLst>
              <a:ext uri="{FF2B5EF4-FFF2-40B4-BE49-F238E27FC236}">
                <a16:creationId xmlns:a16="http://schemas.microsoft.com/office/drawing/2014/main" id="{40578B30-F94F-43E4-871A-A49709B287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91343014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line chart&#10;&#10;Description automatically generated">
            <a:extLst>
              <a:ext uri="{FF2B5EF4-FFF2-40B4-BE49-F238E27FC236}">
                <a16:creationId xmlns:a16="http://schemas.microsoft.com/office/drawing/2014/main" id="{9006A686-4BDB-408A-96A6-5736E79376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2611703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line chart&#10;&#10;Description automatically generated">
            <a:extLst>
              <a:ext uri="{FF2B5EF4-FFF2-40B4-BE49-F238E27FC236}">
                <a16:creationId xmlns:a16="http://schemas.microsoft.com/office/drawing/2014/main" id="{77F420CD-F8ED-4B3C-B34D-44CC5FF3F6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4479865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line chart&#10;&#10;Description automatically generated">
            <a:extLst>
              <a:ext uri="{FF2B5EF4-FFF2-40B4-BE49-F238E27FC236}">
                <a16:creationId xmlns:a16="http://schemas.microsoft.com/office/drawing/2014/main" id="{4F8E0093-1997-427B-9784-88E38BFC1C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71738966"/>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line chart&#10;&#10;Description automatically generated">
            <a:extLst>
              <a:ext uri="{FF2B5EF4-FFF2-40B4-BE49-F238E27FC236}">
                <a16:creationId xmlns:a16="http://schemas.microsoft.com/office/drawing/2014/main" id="{492B1E90-D8AE-4172-9685-3404CFE16A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1795763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line chart&#10;&#10;Description automatically generated">
            <a:extLst>
              <a:ext uri="{FF2B5EF4-FFF2-40B4-BE49-F238E27FC236}">
                <a16:creationId xmlns:a16="http://schemas.microsoft.com/office/drawing/2014/main" id="{AA511B36-35A6-444D-BCA6-B37525884E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0239337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DE62-D56C-44B7-AA5A-79108004316A}"/>
              </a:ext>
            </a:extLst>
          </p:cNvPr>
          <p:cNvSpPr>
            <a:spLocks noGrp="1"/>
          </p:cNvSpPr>
          <p:nvPr>
            <p:ph type="title"/>
          </p:nvPr>
        </p:nvSpPr>
        <p:spPr/>
        <p:txBody>
          <a:bodyPr>
            <a:normAutofit/>
          </a:bodyPr>
          <a:lstStyle/>
          <a:p>
            <a:r>
              <a:rPr lang="en-GB" sz="3200" b="1" dirty="0"/>
              <a:t>Contents</a:t>
            </a:r>
          </a:p>
        </p:txBody>
      </p:sp>
      <p:sp>
        <p:nvSpPr>
          <p:cNvPr id="3" name="Content Placeholder 2">
            <a:extLst>
              <a:ext uri="{FF2B5EF4-FFF2-40B4-BE49-F238E27FC236}">
                <a16:creationId xmlns:a16="http://schemas.microsoft.com/office/drawing/2014/main" id="{D9F9AC1D-D566-4F13-8C39-2E960B8FB1A9}"/>
              </a:ext>
            </a:extLst>
          </p:cNvPr>
          <p:cNvSpPr>
            <a:spLocks noGrp="1"/>
          </p:cNvSpPr>
          <p:nvPr>
            <p:ph idx="1"/>
          </p:nvPr>
        </p:nvSpPr>
        <p:spPr/>
        <p:txBody>
          <a:bodyPr>
            <a:normAutofit fontScale="92500" lnSpcReduction="20000"/>
          </a:bodyPr>
          <a:lstStyle/>
          <a:p>
            <a:r>
              <a:rPr lang="en-GB" dirty="0"/>
              <a:t>Limitations of the current system &amp; emerging challenges</a:t>
            </a:r>
          </a:p>
          <a:p>
            <a:r>
              <a:rPr lang="en-GB" dirty="0"/>
              <a:t>Demographic Accounts structure including provisional reporting</a:t>
            </a:r>
          </a:p>
          <a:p>
            <a:r>
              <a:rPr lang="en-GB" dirty="0"/>
              <a:t>Advantages &amp; disadvantages</a:t>
            </a:r>
          </a:p>
          <a:p>
            <a:r>
              <a:rPr lang="en-GB" dirty="0"/>
              <a:t>Exploratory analysis: national annual accounts for E&amp;W</a:t>
            </a:r>
          </a:p>
          <a:p>
            <a:r>
              <a:rPr lang="en-GB" dirty="0"/>
              <a:t>Speeding up computation</a:t>
            </a:r>
          </a:p>
          <a:p>
            <a:r>
              <a:rPr lang="en-GB" dirty="0"/>
              <a:t>Data analysis</a:t>
            </a:r>
          </a:p>
          <a:p>
            <a:r>
              <a:rPr lang="en-GB" dirty="0"/>
              <a:t>Experimental series</a:t>
            </a:r>
          </a:p>
          <a:p>
            <a:r>
              <a:rPr lang="en-GB" dirty="0"/>
              <a:t>Maturity plans; further exploration of models</a:t>
            </a:r>
          </a:p>
          <a:p>
            <a:r>
              <a:rPr lang="en-GB" dirty="0"/>
              <a:t>Capacity-building and sustainability</a:t>
            </a:r>
          </a:p>
          <a:p>
            <a:r>
              <a:rPr lang="en-GB" dirty="0"/>
              <a:t>Appropriate long-term objectives</a:t>
            </a:r>
          </a:p>
          <a:p>
            <a:endParaRPr lang="en-GB" dirty="0"/>
          </a:p>
        </p:txBody>
      </p:sp>
    </p:spTree>
    <p:extLst>
      <p:ext uri="{BB962C8B-B14F-4D97-AF65-F5344CB8AC3E}">
        <p14:creationId xmlns:p14="http://schemas.microsoft.com/office/powerpoint/2010/main" val="3402524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Chart, line chart&#10;&#10;Description automatically generated">
            <a:extLst>
              <a:ext uri="{FF2B5EF4-FFF2-40B4-BE49-F238E27FC236}">
                <a16:creationId xmlns:a16="http://schemas.microsoft.com/office/drawing/2014/main" id="{FD47E9DC-4358-4C27-BABF-2C2BCC4875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431282495"/>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line chart&#10;&#10;Description automatically generated">
            <a:extLst>
              <a:ext uri="{FF2B5EF4-FFF2-40B4-BE49-F238E27FC236}">
                <a16:creationId xmlns:a16="http://schemas.microsoft.com/office/drawing/2014/main" id="{BF24D419-1B5D-4DFB-BE95-9A514FCA15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78401448"/>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peeding up computation"/>
          <p:cNvSpPr txBox="1">
            <a:spLocks noGrp="1"/>
          </p:cNvSpPr>
          <p:nvPr>
            <p:ph type="title"/>
          </p:nvPr>
        </p:nvSpPr>
        <p:spPr>
          <a:prstGeom prst="rect">
            <a:avLst/>
          </a:prstGeom>
        </p:spPr>
        <p:txBody>
          <a:bodyPr/>
          <a:lstStyle/>
          <a:p>
            <a:r>
              <a:t>Speeding up computation</a:t>
            </a:r>
          </a:p>
        </p:txBody>
      </p:sp>
      <p:sp>
        <p:nvSpPr>
          <p:cNvPr id="180" name="Current bottleneck: harmonising births, deaths, migration, population counts…"/>
          <p:cNvSpPr txBox="1">
            <a:spLocks noGrp="1"/>
          </p:cNvSpPr>
          <p:nvPr>
            <p:ph type="body" idx="1"/>
          </p:nvPr>
        </p:nvSpPr>
        <p:spPr>
          <a:prstGeom prst="rect">
            <a:avLst/>
          </a:prstGeom>
        </p:spPr>
        <p:txBody>
          <a:bodyPr/>
          <a:lstStyle/>
          <a:p>
            <a:r>
              <a:t>Current bottleneck: harmonising births, deaths, migration, population counts</a:t>
            </a:r>
          </a:p>
          <a:p>
            <a:r>
              <a:t>New approach</a:t>
            </a:r>
          </a:p>
          <a:p>
            <a:pPr marL="889000" lvl="1" indent="-444500">
              <a:buSzPct val="100000"/>
              <a:buAutoNum type="arabicPeriod"/>
            </a:pPr>
            <a:r>
              <a:t>Split into cohorts</a:t>
            </a:r>
          </a:p>
          <a:p>
            <a:pPr marL="889000" lvl="1" indent="-444500">
              <a:buSzPct val="100000"/>
              <a:buAutoNum type="arabicPeriod"/>
            </a:pPr>
            <a:r>
              <a:t>Apply efficient state-space methods within each cohort</a:t>
            </a:r>
          </a:p>
          <a:p>
            <a:pPr marL="889000" lvl="1" indent="-444500">
              <a:buSzPct val="100000"/>
              <a:buAutoNum type="arabicPeriod"/>
            </a:pPr>
            <a:r>
              <a:t>Recombine</a:t>
            </a:r>
          </a:p>
          <a:p>
            <a:r>
              <a:t>Pilot: Regions of Greenland [show illustrative results]</a:t>
            </a:r>
          </a:p>
          <a:p>
            <a:r>
              <a:t>Working on software, methods for full-scale computation</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3CD6-0CF5-4ADB-A377-0C5E434CB4C3}"/>
              </a:ext>
            </a:extLst>
          </p:cNvPr>
          <p:cNvSpPr>
            <a:spLocks noGrp="1"/>
          </p:cNvSpPr>
          <p:nvPr>
            <p:ph type="title"/>
          </p:nvPr>
        </p:nvSpPr>
        <p:spPr/>
        <p:txBody>
          <a:bodyPr/>
          <a:lstStyle/>
          <a:p>
            <a:endParaRPr lang="en-GB"/>
          </a:p>
        </p:txBody>
      </p:sp>
      <p:sp>
        <p:nvSpPr>
          <p:cNvPr id="3" name="Text Placeholder 2">
            <a:extLst>
              <a:ext uri="{FF2B5EF4-FFF2-40B4-BE49-F238E27FC236}">
                <a16:creationId xmlns:a16="http://schemas.microsoft.com/office/drawing/2014/main" id="{C77D38C7-0196-451E-87CF-57A42CA16F6E}"/>
              </a:ext>
            </a:extLst>
          </p:cNvPr>
          <p:cNvSpPr>
            <a:spLocks noGrp="1"/>
          </p:cNvSpPr>
          <p:nvPr>
            <p:ph type="body" sz="quarter" idx="21"/>
          </p:nvPr>
        </p:nvSpPr>
        <p:spPr/>
        <p:txBody>
          <a:bodyPr>
            <a:normAutofit fontScale="92500" lnSpcReduction="10000"/>
          </a:bodyPr>
          <a:lstStyle/>
          <a:p>
            <a:endParaRPr lang="en-GB"/>
          </a:p>
        </p:txBody>
      </p:sp>
      <p:sp>
        <p:nvSpPr>
          <p:cNvPr id="4" name="Text Placeholder 3">
            <a:extLst>
              <a:ext uri="{FF2B5EF4-FFF2-40B4-BE49-F238E27FC236}">
                <a16:creationId xmlns:a16="http://schemas.microsoft.com/office/drawing/2014/main" id="{1BCAA261-EEBD-4DAA-B5BC-BE46855BFE95}"/>
              </a:ext>
            </a:extLst>
          </p:cNvPr>
          <p:cNvSpPr>
            <a:spLocks noGrp="1"/>
          </p:cNvSpPr>
          <p:nvPr>
            <p:ph type="body" idx="1"/>
          </p:nvPr>
        </p:nvSpPr>
        <p:spPr/>
        <p:txBody>
          <a:bodyPr/>
          <a:lstStyle/>
          <a:p>
            <a:endParaRPr lang="en-GB" dirty="0"/>
          </a:p>
        </p:txBody>
      </p:sp>
      <p:pic>
        <p:nvPicPr>
          <p:cNvPr id="6" name="Picture 5" descr="Chart, scatter chart&#10;&#10;Description automatically generated">
            <a:extLst>
              <a:ext uri="{FF2B5EF4-FFF2-40B4-BE49-F238E27FC236}">
                <a16:creationId xmlns:a16="http://schemas.microsoft.com/office/drawing/2014/main" id="{5A9B8BA7-1970-45BD-AC25-163B3CD359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333"/>
            <a:ext cx="12192000" cy="6773333"/>
          </a:xfrm>
          <a:prstGeom prst="rect">
            <a:avLst/>
          </a:prstGeom>
        </p:spPr>
      </p:pic>
    </p:spTree>
    <p:extLst>
      <p:ext uri="{BB962C8B-B14F-4D97-AF65-F5344CB8AC3E}">
        <p14:creationId xmlns:p14="http://schemas.microsoft.com/office/powerpoint/2010/main" val="248699005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Data analysis"/>
          <p:cNvSpPr txBox="1">
            <a:spLocks noGrp="1"/>
          </p:cNvSpPr>
          <p:nvPr>
            <p:ph type="title"/>
          </p:nvPr>
        </p:nvSpPr>
        <p:spPr>
          <a:prstGeom prst="rect">
            <a:avLst/>
          </a:prstGeom>
        </p:spPr>
        <p:txBody>
          <a:bodyPr/>
          <a:lstStyle/>
          <a:p>
            <a:r>
              <a:t>Data analysis</a:t>
            </a:r>
          </a:p>
        </p:txBody>
      </p:sp>
      <p:sp>
        <p:nvSpPr>
          <p:cNvPr id="183" name="Demographic rates…"/>
          <p:cNvSpPr txBox="1">
            <a:spLocks noGrp="1"/>
          </p:cNvSpPr>
          <p:nvPr>
            <p:ph type="body" idx="1"/>
          </p:nvPr>
        </p:nvSpPr>
        <p:spPr>
          <a:xfrm>
            <a:off x="814227" y="1510069"/>
            <a:ext cx="10515600" cy="4294829"/>
          </a:xfrm>
          <a:prstGeom prst="rect">
            <a:avLst/>
          </a:prstGeom>
        </p:spPr>
        <p:txBody>
          <a:bodyPr>
            <a:normAutofit/>
          </a:bodyPr>
          <a:lstStyle/>
          <a:p>
            <a:r>
              <a:rPr dirty="0"/>
              <a:t>Demographic rates</a:t>
            </a:r>
          </a:p>
          <a:p>
            <a:pPr lvl="1"/>
            <a:r>
              <a:rPr dirty="0"/>
              <a:t>Describing and modelling trends in birth, death, migration rates</a:t>
            </a:r>
          </a:p>
          <a:p>
            <a:pPr lvl="1"/>
            <a:r>
              <a:rPr dirty="0"/>
              <a:t>Age by sex by Local Authority</a:t>
            </a:r>
          </a:p>
          <a:p>
            <a:r>
              <a:rPr dirty="0"/>
              <a:t>Measurement, coverage errors</a:t>
            </a:r>
          </a:p>
          <a:p>
            <a:pPr lvl="1"/>
            <a:r>
              <a:rPr dirty="0"/>
              <a:t>Identify systematic biases, errors</a:t>
            </a:r>
          </a:p>
          <a:p>
            <a:r>
              <a:rPr dirty="0"/>
              <a:t>Use results to inform system models and data models</a:t>
            </a:r>
          </a:p>
          <a:p>
            <a:r>
              <a:rPr dirty="0"/>
              <a:t>Drawing on previous work within ONS</a:t>
            </a:r>
          </a:p>
        </p:txBody>
      </p:sp>
      <p:graphicFrame>
        <p:nvGraphicFramePr>
          <p:cNvPr id="6" name="Object 5">
            <a:extLst>
              <a:ext uri="{FF2B5EF4-FFF2-40B4-BE49-F238E27FC236}">
                <a16:creationId xmlns:a16="http://schemas.microsoft.com/office/drawing/2014/main" id="{2550F8CD-AE0D-49EC-83EC-F2AEFA106CB1}"/>
              </a:ext>
            </a:extLst>
          </p:cNvPr>
          <p:cNvGraphicFramePr>
            <a:graphicFrameLocks noChangeAspect="1"/>
          </p:cNvGraphicFramePr>
          <p:nvPr>
            <p:extLst>
              <p:ext uri="{D42A27DB-BD31-4B8C-83A1-F6EECF244321}">
                <p14:modId xmlns:p14="http://schemas.microsoft.com/office/powerpoint/2010/main" val="2890242195"/>
              </p:ext>
            </p:extLst>
          </p:nvPr>
        </p:nvGraphicFramePr>
        <p:xfrm>
          <a:off x="5330825" y="3227388"/>
          <a:ext cx="1530350" cy="400050"/>
        </p:xfrm>
        <a:graphic>
          <a:graphicData uri="http://schemas.openxmlformats.org/presentationml/2006/ole">
            <mc:AlternateContent xmlns:mc="http://schemas.openxmlformats.org/markup-compatibility/2006">
              <mc:Choice xmlns:v="urn:schemas-microsoft-com:vml" Requires="v">
                <p:oleObj spid="_x0000_s62467" name="Worksheet" r:id="rId4" imgW="1530510" imgH="400050" progId="Excel.Sheet.12">
                  <p:embed/>
                </p:oleObj>
              </mc:Choice>
              <mc:Fallback>
                <p:oleObj name="Worksheet" r:id="rId4" imgW="1530510" imgH="400050" progId="Excel.Sheet.12">
                  <p:embed/>
                  <p:pic>
                    <p:nvPicPr>
                      <p:cNvPr id="6" name="Object 5">
                        <a:extLst>
                          <a:ext uri="{FF2B5EF4-FFF2-40B4-BE49-F238E27FC236}">
                            <a16:creationId xmlns:a16="http://schemas.microsoft.com/office/drawing/2014/main" id="{2550F8CD-AE0D-49EC-83EC-F2AEFA106CB1}"/>
                          </a:ext>
                        </a:extLst>
                      </p:cNvPr>
                      <p:cNvPicPr/>
                      <p:nvPr/>
                    </p:nvPicPr>
                    <p:blipFill>
                      <a:blip r:embed="rId5"/>
                      <a:stretch>
                        <a:fillRect/>
                      </a:stretch>
                    </p:blipFill>
                    <p:spPr>
                      <a:xfrm>
                        <a:off x="5330825" y="3227388"/>
                        <a:ext cx="1530350" cy="400050"/>
                      </a:xfrm>
                      <a:prstGeom prst="rect">
                        <a:avLst/>
                      </a:prstGeom>
                    </p:spPr>
                  </p:pic>
                </p:oleObj>
              </mc:Fallback>
            </mc:AlternateContent>
          </a:graphicData>
        </a:graphic>
      </p:graphicFrame>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Further exploration of models"/>
          <p:cNvSpPr txBox="1">
            <a:spLocks noGrp="1"/>
          </p:cNvSpPr>
          <p:nvPr>
            <p:ph type="title"/>
          </p:nvPr>
        </p:nvSpPr>
        <p:spPr>
          <a:prstGeom prst="rect">
            <a:avLst/>
          </a:prstGeom>
        </p:spPr>
        <p:txBody>
          <a:bodyPr/>
          <a:lstStyle/>
          <a:p>
            <a:r>
              <a:t>Further exploration of models</a:t>
            </a:r>
          </a:p>
        </p:txBody>
      </p:sp>
      <p:sp>
        <p:nvSpPr>
          <p:cNvPr id="189" name="Model checking…"/>
          <p:cNvSpPr txBox="1">
            <a:spLocks noGrp="1"/>
          </p:cNvSpPr>
          <p:nvPr>
            <p:ph type="body" idx="1"/>
          </p:nvPr>
        </p:nvSpPr>
        <p:spPr>
          <a:prstGeom prst="rect">
            <a:avLst/>
          </a:prstGeom>
        </p:spPr>
        <p:txBody>
          <a:bodyPr/>
          <a:lstStyle/>
          <a:p>
            <a:r>
              <a:rPr dirty="0"/>
              <a:t>Model checking</a:t>
            </a:r>
          </a:p>
          <a:p>
            <a:pPr lvl="1"/>
            <a:r>
              <a:rPr dirty="0"/>
              <a:t>Tests of model, </a:t>
            </a:r>
            <a:r>
              <a:rPr dirty="0" err="1"/>
              <a:t>eg</a:t>
            </a:r>
            <a:r>
              <a:rPr dirty="0"/>
              <a:t> held-back data</a:t>
            </a:r>
          </a:p>
          <a:p>
            <a:pPr lvl="1"/>
            <a:r>
              <a:rPr dirty="0"/>
              <a:t>Sensitivity analysis, </a:t>
            </a:r>
            <a:r>
              <a:rPr dirty="0" err="1"/>
              <a:t>eg</a:t>
            </a:r>
            <a:r>
              <a:rPr dirty="0"/>
              <a:t> alternative priors</a:t>
            </a:r>
          </a:p>
          <a:p>
            <a:r>
              <a:rPr dirty="0"/>
              <a:t>Experimentation</a:t>
            </a:r>
          </a:p>
          <a:p>
            <a:pPr lvl="1"/>
            <a:r>
              <a:rPr dirty="0"/>
              <a:t>Effects of adding, subtracting data sources</a:t>
            </a:r>
          </a:p>
          <a:p>
            <a:pPr lvl="1"/>
            <a:r>
              <a:rPr dirty="0"/>
              <a:t>Simulation of coverage surveys</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9EB3C-C7DF-455E-A61C-14B3EC9D01CA}"/>
              </a:ext>
            </a:extLst>
          </p:cNvPr>
          <p:cNvSpPr>
            <a:spLocks noGrp="1"/>
          </p:cNvSpPr>
          <p:nvPr>
            <p:ph type="title"/>
          </p:nvPr>
        </p:nvSpPr>
        <p:spPr/>
        <p:txBody>
          <a:bodyPr>
            <a:normAutofit/>
          </a:bodyPr>
          <a:lstStyle/>
          <a:p>
            <a:r>
              <a:rPr lang="en-GB" sz="3200" b="1" dirty="0"/>
              <a:t>Capacity-building and sustainability</a:t>
            </a:r>
          </a:p>
        </p:txBody>
      </p:sp>
      <p:sp>
        <p:nvSpPr>
          <p:cNvPr id="3" name="Content Placeholder 2">
            <a:extLst>
              <a:ext uri="{FF2B5EF4-FFF2-40B4-BE49-F238E27FC236}">
                <a16:creationId xmlns:a16="http://schemas.microsoft.com/office/drawing/2014/main" id="{D908A307-A6F3-4244-88DE-7AAF5FF8938D}"/>
              </a:ext>
            </a:extLst>
          </p:cNvPr>
          <p:cNvSpPr>
            <a:spLocks noGrp="1"/>
          </p:cNvSpPr>
          <p:nvPr>
            <p:ph idx="1"/>
          </p:nvPr>
        </p:nvSpPr>
        <p:spPr/>
        <p:txBody>
          <a:bodyPr>
            <a:normAutofit lnSpcReduction="10000"/>
          </a:bodyPr>
          <a:lstStyle/>
          <a:p>
            <a:r>
              <a:rPr lang="en-GB" sz="2000" dirty="0"/>
              <a:t>Bayesian Expert Group</a:t>
            </a:r>
          </a:p>
          <a:p>
            <a:r>
              <a:rPr lang="en-GB" sz="2000" dirty="0"/>
              <a:t>ISD WG </a:t>
            </a:r>
          </a:p>
          <a:p>
            <a:pPr lvl="1"/>
            <a:r>
              <a:rPr lang="en-GB" sz="2000" dirty="0"/>
              <a:t>Covid-19</a:t>
            </a:r>
          </a:p>
          <a:p>
            <a:pPr lvl="1"/>
            <a:r>
              <a:rPr lang="en-GB" sz="2000" dirty="0"/>
              <a:t>Internal Migration sub-groups</a:t>
            </a:r>
          </a:p>
          <a:p>
            <a:r>
              <a:rPr lang="en-GB" sz="2000" dirty="0"/>
              <a:t>Quality dashboard </a:t>
            </a:r>
          </a:p>
          <a:p>
            <a:pPr lvl="1"/>
            <a:r>
              <a:rPr lang="en-GB" sz="2000" dirty="0"/>
              <a:t>Visualisation and near real-time feeds</a:t>
            </a:r>
          </a:p>
          <a:p>
            <a:r>
              <a:rPr lang="en-GB" sz="2000" dirty="0"/>
              <a:t>Jan- show &amp; tell National</a:t>
            </a:r>
          </a:p>
          <a:p>
            <a:r>
              <a:rPr lang="en-GB" sz="2000" dirty="0"/>
              <a:t>Satellite accounts</a:t>
            </a:r>
          </a:p>
          <a:p>
            <a:pPr lvl="1"/>
            <a:r>
              <a:rPr lang="en-GB" sz="2000" dirty="0" err="1"/>
              <a:t>Eg</a:t>
            </a:r>
            <a:r>
              <a:rPr lang="en-GB" sz="2000" dirty="0"/>
              <a:t> migration, ageing, households &amp; families, SAE</a:t>
            </a:r>
          </a:p>
          <a:p>
            <a:r>
              <a:rPr lang="en-GB" sz="2000" dirty="0"/>
              <a:t>Longitudinal Cohort feeds</a:t>
            </a:r>
          </a:p>
          <a:p>
            <a:pPr lvl="1"/>
            <a:r>
              <a:rPr lang="en-GB" sz="2000" dirty="0"/>
              <a:t>Triangulation</a:t>
            </a:r>
          </a:p>
          <a:p>
            <a:r>
              <a:rPr lang="en-GB" sz="2000" dirty="0"/>
              <a:t>Longitudinal Scientific Advisory Panel</a:t>
            </a:r>
          </a:p>
          <a:p>
            <a:pPr marL="0" indent="0">
              <a:buNone/>
            </a:pPr>
            <a:endParaRPr lang="en-GB" dirty="0"/>
          </a:p>
        </p:txBody>
      </p:sp>
    </p:spTree>
    <p:extLst>
      <p:ext uri="{BB962C8B-B14F-4D97-AF65-F5344CB8AC3E}">
        <p14:creationId xmlns:p14="http://schemas.microsoft.com/office/powerpoint/2010/main" val="943902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Appropriate long-term objectives"/>
          <p:cNvSpPr txBox="1">
            <a:spLocks noGrp="1"/>
          </p:cNvSpPr>
          <p:nvPr>
            <p:ph type="title"/>
          </p:nvPr>
        </p:nvSpPr>
        <p:spPr>
          <a:prstGeom prst="rect">
            <a:avLst/>
          </a:prstGeom>
        </p:spPr>
        <p:txBody>
          <a:bodyPr>
            <a:normAutofit/>
          </a:bodyPr>
          <a:lstStyle/>
          <a:p>
            <a:pPr lvl="1"/>
            <a:r>
              <a:rPr sz="3200" dirty="0"/>
              <a:t>Appropriate long-term objectives</a:t>
            </a:r>
          </a:p>
        </p:txBody>
      </p:sp>
      <p:sp>
        <p:nvSpPr>
          <p:cNvPr id="194" name="Monthly estimates…"/>
          <p:cNvSpPr txBox="1">
            <a:spLocks noGrp="1"/>
          </p:cNvSpPr>
          <p:nvPr>
            <p:ph type="body" idx="1"/>
          </p:nvPr>
        </p:nvSpPr>
        <p:spPr>
          <a:prstGeom prst="rect">
            <a:avLst/>
          </a:prstGeom>
        </p:spPr>
        <p:txBody>
          <a:bodyPr>
            <a:normAutofit/>
          </a:bodyPr>
          <a:lstStyle/>
          <a:p>
            <a:r>
              <a:rPr sz="2000" dirty="0"/>
              <a:t>Monthly estimates</a:t>
            </a:r>
          </a:p>
          <a:p>
            <a:pPr lvl="1"/>
            <a:r>
              <a:rPr sz="2000" i="1" dirty="0">
                <a:solidFill>
                  <a:srgbClr val="C00000"/>
                </a:solidFill>
              </a:rPr>
              <a:t>What can current data sources support?</a:t>
            </a:r>
          </a:p>
          <a:p>
            <a:pPr lvl="1"/>
            <a:r>
              <a:rPr sz="2000" i="1" dirty="0">
                <a:solidFill>
                  <a:srgbClr val="C00000"/>
                </a:solidFill>
              </a:rPr>
              <a:t>Future data sources?</a:t>
            </a:r>
          </a:p>
          <a:p>
            <a:r>
              <a:rPr sz="2000" dirty="0"/>
              <a:t>Estimation without a traditional census</a:t>
            </a:r>
          </a:p>
          <a:p>
            <a:pPr lvl="1"/>
            <a:r>
              <a:rPr sz="2000" i="1" dirty="0">
                <a:solidFill>
                  <a:srgbClr val="C00000"/>
                </a:solidFill>
              </a:rPr>
              <a:t>How much can we expect from modelling plus administrative data?</a:t>
            </a:r>
          </a:p>
          <a:p>
            <a:pPr lvl="1"/>
            <a:r>
              <a:rPr sz="2000" i="1" dirty="0">
                <a:solidFill>
                  <a:srgbClr val="C00000"/>
                </a:solidFill>
              </a:rPr>
              <a:t>Can coverage surveys fill the gaps?</a:t>
            </a:r>
            <a:endParaRPr lang="en-GB" sz="2000" i="1" dirty="0">
              <a:solidFill>
                <a:srgbClr val="C00000"/>
              </a:solidFill>
            </a:endParaRPr>
          </a:p>
          <a:p>
            <a:r>
              <a:rPr lang="en-GB" sz="2400" dirty="0"/>
              <a:t>Flexibility to support NS recommendation</a:t>
            </a:r>
          </a:p>
          <a:p>
            <a:pPr lvl="1"/>
            <a:r>
              <a:rPr lang="en-GB" sz="2000" i="1" dirty="0">
                <a:solidFill>
                  <a:srgbClr val="C00000"/>
                </a:solidFill>
              </a:rPr>
              <a:t>Evaluation of 2021 modelled estimates against the Census</a:t>
            </a:r>
          </a:p>
          <a:p>
            <a:pPr lvl="1"/>
            <a:r>
              <a:rPr lang="en-GB" sz="2000" i="1" dirty="0">
                <a:solidFill>
                  <a:srgbClr val="C00000"/>
                </a:solidFill>
              </a:rPr>
              <a:t>Can absorb survey-based new feeds for coverage adjustment</a:t>
            </a:r>
          </a:p>
          <a:p>
            <a:r>
              <a:rPr lang="en-GB" sz="2400" dirty="0"/>
              <a:t>Extension of the model</a:t>
            </a:r>
          </a:p>
          <a:p>
            <a:pPr lvl="1"/>
            <a:r>
              <a:rPr lang="en-GB" sz="2000" i="1" dirty="0">
                <a:solidFill>
                  <a:srgbClr val="C00000"/>
                </a:solidFill>
              </a:rPr>
              <a:t>Estimates by ethnic group, birthplace, households</a:t>
            </a:r>
          </a:p>
          <a:p>
            <a:pPr marL="457200" lvl="1" indent="0">
              <a:buNone/>
            </a:pPr>
            <a:endParaRPr lang="en-GB" sz="2000" i="1" dirty="0">
              <a:solidFill>
                <a:srgbClr val="C00000"/>
              </a:solidFill>
            </a:endParaRPr>
          </a:p>
        </p:txBody>
      </p:sp>
    </p:spTree>
    <p:extLst>
      <p:ext uri="{BB962C8B-B14F-4D97-AF65-F5344CB8AC3E}">
        <p14:creationId xmlns:p14="http://schemas.microsoft.com/office/powerpoint/2010/main" val="2898571361"/>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A3B09-73B8-45DD-9C41-103B61EE789C}"/>
              </a:ext>
            </a:extLst>
          </p:cNvPr>
          <p:cNvSpPr>
            <a:spLocks noGrp="1"/>
          </p:cNvSpPr>
          <p:nvPr>
            <p:ph type="title"/>
          </p:nvPr>
        </p:nvSpPr>
        <p:spPr/>
        <p:txBody>
          <a:bodyPr/>
          <a:lstStyle/>
          <a:p>
            <a:r>
              <a:rPr lang="en-GB"/>
              <a:t>Model structure</a:t>
            </a:r>
          </a:p>
        </p:txBody>
      </p:sp>
      <p:pic>
        <p:nvPicPr>
          <p:cNvPr id="4" name="Content Placeholder 3">
            <a:extLst>
              <a:ext uri="{FF2B5EF4-FFF2-40B4-BE49-F238E27FC236}">
                <a16:creationId xmlns:a16="http://schemas.microsoft.com/office/drawing/2014/main" id="{FB186181-541F-4AF0-B219-09E862BB2491}"/>
              </a:ext>
            </a:extLst>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2290194" y="2286645"/>
            <a:ext cx="6854070" cy="3870874"/>
          </a:xfrm>
          <a:prstGeom prst="rect">
            <a:avLst/>
          </a:prstGeom>
        </p:spPr>
      </p:pic>
      <p:sp>
        <p:nvSpPr>
          <p:cNvPr id="5" name="Oval 4">
            <a:extLst>
              <a:ext uri="{FF2B5EF4-FFF2-40B4-BE49-F238E27FC236}">
                <a16:creationId xmlns:a16="http://schemas.microsoft.com/office/drawing/2014/main" id="{B06E5251-D48E-4A91-8A22-82C2509CFEDC}"/>
              </a:ext>
            </a:extLst>
          </p:cNvPr>
          <p:cNvSpPr/>
          <p:nvPr/>
        </p:nvSpPr>
        <p:spPr>
          <a:xfrm>
            <a:off x="2771248" y="2038525"/>
            <a:ext cx="5061527" cy="15773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39AE4308-EDA0-4329-9C44-941008BCA292}"/>
              </a:ext>
            </a:extLst>
          </p:cNvPr>
          <p:cNvSpPr txBox="1"/>
          <p:nvPr/>
        </p:nvSpPr>
        <p:spPr>
          <a:xfrm>
            <a:off x="444843" y="268141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System models</a:t>
            </a:r>
          </a:p>
        </p:txBody>
      </p:sp>
      <p:sp>
        <p:nvSpPr>
          <p:cNvPr id="6" name="TextBox 5">
            <a:extLst>
              <a:ext uri="{FF2B5EF4-FFF2-40B4-BE49-F238E27FC236}">
                <a16:creationId xmlns:a16="http://schemas.microsoft.com/office/drawing/2014/main" id="{F052D8AB-4772-48D2-832A-804B95E217DD}"/>
              </a:ext>
            </a:extLst>
          </p:cNvPr>
          <p:cNvSpPr txBox="1"/>
          <p:nvPr/>
        </p:nvSpPr>
        <p:spPr>
          <a:xfrm>
            <a:off x="444843" y="495094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Data models</a:t>
            </a:r>
          </a:p>
        </p:txBody>
      </p:sp>
      <p:sp>
        <p:nvSpPr>
          <p:cNvPr id="7" name="TextBox 6">
            <a:extLst>
              <a:ext uri="{FF2B5EF4-FFF2-40B4-BE49-F238E27FC236}">
                <a16:creationId xmlns:a16="http://schemas.microsoft.com/office/drawing/2014/main" id="{13B445A6-59FB-4BD1-95AA-EC65E05F499D}"/>
              </a:ext>
            </a:extLst>
          </p:cNvPr>
          <p:cNvSpPr txBox="1"/>
          <p:nvPr/>
        </p:nvSpPr>
        <p:spPr>
          <a:xfrm>
            <a:off x="444843" y="3892378"/>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cs typeface="Calibri"/>
              </a:rPr>
              <a:t>Arrays</a:t>
            </a:r>
            <a:endParaRPr lang="en-GB"/>
          </a:p>
        </p:txBody>
      </p:sp>
      <p:sp>
        <p:nvSpPr>
          <p:cNvPr id="8" name="TextBox 7">
            <a:extLst>
              <a:ext uri="{FF2B5EF4-FFF2-40B4-BE49-F238E27FC236}">
                <a16:creationId xmlns:a16="http://schemas.microsoft.com/office/drawing/2014/main" id="{7609A83C-D80D-4CB2-A085-04E0FB31380B}"/>
              </a:ext>
            </a:extLst>
          </p:cNvPr>
          <p:cNvSpPr txBox="1"/>
          <p:nvPr/>
        </p:nvSpPr>
        <p:spPr>
          <a:xfrm>
            <a:off x="8751416" y="2416518"/>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Priors on the rates/means</a:t>
            </a:r>
          </a:p>
        </p:txBody>
      </p:sp>
      <p:sp>
        <p:nvSpPr>
          <p:cNvPr id="9" name="TextBox 8">
            <a:extLst>
              <a:ext uri="{FF2B5EF4-FFF2-40B4-BE49-F238E27FC236}">
                <a16:creationId xmlns:a16="http://schemas.microsoft.com/office/drawing/2014/main" id="{792121F6-E0AC-423E-A889-408825B1859C}"/>
              </a:ext>
            </a:extLst>
          </p:cNvPr>
          <p:cNvSpPr txBox="1"/>
          <p:nvPr/>
        </p:nvSpPr>
        <p:spPr>
          <a:xfrm>
            <a:off x="8751416" y="2906669"/>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Rates/means</a:t>
            </a:r>
          </a:p>
        </p:txBody>
      </p:sp>
      <p:sp>
        <p:nvSpPr>
          <p:cNvPr id="10" name="TextBox 9">
            <a:extLst>
              <a:ext uri="{FF2B5EF4-FFF2-40B4-BE49-F238E27FC236}">
                <a16:creationId xmlns:a16="http://schemas.microsoft.com/office/drawing/2014/main" id="{ED854AF8-E9CA-431E-B5CB-4F0A7D024015}"/>
              </a:ext>
            </a:extLst>
          </p:cNvPr>
          <p:cNvSpPr txBox="1"/>
          <p:nvPr/>
        </p:nvSpPr>
        <p:spPr>
          <a:xfrm>
            <a:off x="8751416" y="465721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Datasets (observed)</a:t>
            </a:r>
          </a:p>
        </p:txBody>
      </p:sp>
      <p:sp>
        <p:nvSpPr>
          <p:cNvPr id="11" name="TextBox 10">
            <a:extLst>
              <a:ext uri="{FF2B5EF4-FFF2-40B4-BE49-F238E27FC236}">
                <a16:creationId xmlns:a16="http://schemas.microsoft.com/office/drawing/2014/main" id="{D690D98F-B7F5-481A-8E3C-AB4E9A792B36}"/>
              </a:ext>
            </a:extLst>
          </p:cNvPr>
          <p:cNvSpPr txBox="1"/>
          <p:nvPr/>
        </p:nvSpPr>
        <p:spPr>
          <a:xfrm>
            <a:off x="8751416" y="3821069"/>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True counts (unobserved)</a:t>
            </a:r>
          </a:p>
        </p:txBody>
      </p:sp>
      <p:sp>
        <p:nvSpPr>
          <p:cNvPr id="12" name="TextBox 11">
            <a:extLst>
              <a:ext uri="{FF2B5EF4-FFF2-40B4-BE49-F238E27FC236}">
                <a16:creationId xmlns:a16="http://schemas.microsoft.com/office/drawing/2014/main" id="{D8B71A26-66F8-4BDC-92CE-E3BF629C5190}"/>
              </a:ext>
            </a:extLst>
          </p:cNvPr>
          <p:cNvSpPr txBox="1"/>
          <p:nvPr/>
        </p:nvSpPr>
        <p:spPr>
          <a:xfrm>
            <a:off x="8751416" y="5229739"/>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Parameters of the data generating models</a:t>
            </a:r>
          </a:p>
        </p:txBody>
      </p:sp>
      <p:sp>
        <p:nvSpPr>
          <p:cNvPr id="13" name="Right Brace 12">
            <a:extLst>
              <a:ext uri="{FF2B5EF4-FFF2-40B4-BE49-F238E27FC236}">
                <a16:creationId xmlns:a16="http://schemas.microsoft.com/office/drawing/2014/main" id="{233E5C8A-42CD-49F6-AF51-65DB2D41860B}"/>
              </a:ext>
            </a:extLst>
          </p:cNvPr>
          <p:cNvSpPr/>
          <p:nvPr/>
        </p:nvSpPr>
        <p:spPr>
          <a:xfrm rot="10800000">
            <a:off x="2152158" y="2236056"/>
            <a:ext cx="457199" cy="1194486"/>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Right Brace 13">
            <a:extLst>
              <a:ext uri="{FF2B5EF4-FFF2-40B4-BE49-F238E27FC236}">
                <a16:creationId xmlns:a16="http://schemas.microsoft.com/office/drawing/2014/main" id="{B89DA451-D63E-415E-997E-2474B068694E}"/>
              </a:ext>
            </a:extLst>
          </p:cNvPr>
          <p:cNvSpPr/>
          <p:nvPr/>
        </p:nvSpPr>
        <p:spPr>
          <a:xfrm rot="10800000">
            <a:off x="2152158" y="3665321"/>
            <a:ext cx="457199" cy="815546"/>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Right Brace 14">
            <a:extLst>
              <a:ext uri="{FF2B5EF4-FFF2-40B4-BE49-F238E27FC236}">
                <a16:creationId xmlns:a16="http://schemas.microsoft.com/office/drawing/2014/main" id="{47E8F4C5-3AE1-464A-92B4-0825C568178C}"/>
              </a:ext>
            </a:extLst>
          </p:cNvPr>
          <p:cNvSpPr/>
          <p:nvPr/>
        </p:nvSpPr>
        <p:spPr>
          <a:xfrm rot="10800000">
            <a:off x="2152158" y="4657980"/>
            <a:ext cx="457199" cy="976184"/>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Right Brace 15">
            <a:extLst>
              <a:ext uri="{FF2B5EF4-FFF2-40B4-BE49-F238E27FC236}">
                <a16:creationId xmlns:a16="http://schemas.microsoft.com/office/drawing/2014/main" id="{40B3EB4F-B4D8-41F2-8DBE-32A1989B26E9}"/>
              </a:ext>
            </a:extLst>
          </p:cNvPr>
          <p:cNvSpPr/>
          <p:nvPr/>
        </p:nvSpPr>
        <p:spPr>
          <a:xfrm>
            <a:off x="7832147" y="4657980"/>
            <a:ext cx="255372" cy="453082"/>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Right Brace 16">
            <a:extLst>
              <a:ext uri="{FF2B5EF4-FFF2-40B4-BE49-F238E27FC236}">
                <a16:creationId xmlns:a16="http://schemas.microsoft.com/office/drawing/2014/main" id="{DC05C19D-8ABF-431B-95E5-B1015E93A522}"/>
              </a:ext>
            </a:extLst>
          </p:cNvPr>
          <p:cNvSpPr/>
          <p:nvPr/>
        </p:nvSpPr>
        <p:spPr>
          <a:xfrm>
            <a:off x="7832146" y="5230509"/>
            <a:ext cx="255372" cy="453082"/>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Right Brace 17">
            <a:extLst>
              <a:ext uri="{FF2B5EF4-FFF2-40B4-BE49-F238E27FC236}">
                <a16:creationId xmlns:a16="http://schemas.microsoft.com/office/drawing/2014/main" id="{5DD1C1EF-F60A-4C61-BB23-27D2AE89FDF0}"/>
              </a:ext>
            </a:extLst>
          </p:cNvPr>
          <p:cNvSpPr/>
          <p:nvPr/>
        </p:nvSpPr>
        <p:spPr>
          <a:xfrm>
            <a:off x="7832146" y="3665319"/>
            <a:ext cx="255372" cy="737288"/>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Right Brace 18">
            <a:extLst>
              <a:ext uri="{FF2B5EF4-FFF2-40B4-BE49-F238E27FC236}">
                <a16:creationId xmlns:a16="http://schemas.microsoft.com/office/drawing/2014/main" id="{BE7A6E9B-073B-47FE-9C2C-FC8F987C49A7}"/>
              </a:ext>
            </a:extLst>
          </p:cNvPr>
          <p:cNvSpPr/>
          <p:nvPr/>
        </p:nvSpPr>
        <p:spPr>
          <a:xfrm>
            <a:off x="7819789" y="2932152"/>
            <a:ext cx="255372" cy="453082"/>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Right Brace 19">
            <a:extLst>
              <a:ext uri="{FF2B5EF4-FFF2-40B4-BE49-F238E27FC236}">
                <a16:creationId xmlns:a16="http://schemas.microsoft.com/office/drawing/2014/main" id="{C6429D17-B5C7-4406-8A92-6205E033310B}"/>
              </a:ext>
            </a:extLst>
          </p:cNvPr>
          <p:cNvSpPr/>
          <p:nvPr/>
        </p:nvSpPr>
        <p:spPr>
          <a:xfrm>
            <a:off x="7819789" y="2404930"/>
            <a:ext cx="255372" cy="453082"/>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2896850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1" grpId="0"/>
      <p:bldP spid="13" grpId="0" animBg="1"/>
      <p:bldP spid="17" grpId="0" animBg="1"/>
      <p:bldP spid="1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Connector 29">
            <a:extLst>
              <a:ext uri="{FF2B5EF4-FFF2-40B4-BE49-F238E27FC236}">
                <a16:creationId xmlns:a16="http://schemas.microsoft.com/office/drawing/2014/main" id="{C664B768-7762-41C9-914D-16FB567D22D5}"/>
              </a:ext>
            </a:extLst>
          </p:cNvPr>
          <p:cNvCxnSpPr>
            <a:cxnSpLocks/>
          </p:cNvCxnSpPr>
          <p:nvPr/>
        </p:nvCxnSpPr>
        <p:spPr>
          <a:xfrm>
            <a:off x="1657345" y="885822"/>
            <a:ext cx="0" cy="574357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86D8B73-84F9-4566-980C-D131934737F2}"/>
              </a:ext>
            </a:extLst>
          </p:cNvPr>
          <p:cNvCxnSpPr/>
          <p:nvPr/>
        </p:nvCxnSpPr>
        <p:spPr>
          <a:xfrm>
            <a:off x="720901" y="1543060"/>
            <a:ext cx="10629900" cy="0"/>
          </a:xfrm>
          <a:prstGeom prst="line">
            <a:avLst/>
          </a:prstGeom>
          <a:ln/>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id="{1B908FD9-5418-472A-B016-FB7D231854CB}"/>
              </a:ext>
            </a:extLst>
          </p:cNvPr>
          <p:cNvSpPr txBox="1"/>
          <p:nvPr/>
        </p:nvSpPr>
        <p:spPr>
          <a:xfrm>
            <a:off x="157163" y="2266087"/>
            <a:ext cx="1357312" cy="584775"/>
          </a:xfrm>
          <a:prstGeom prst="rect">
            <a:avLst/>
          </a:prstGeom>
          <a:noFill/>
        </p:spPr>
        <p:txBody>
          <a:bodyPr wrap="square" rtlCol="0">
            <a:spAutoFit/>
          </a:bodyPr>
          <a:lstStyle/>
          <a:p>
            <a:r>
              <a:rPr lang="en-GB" sz="3200" dirty="0"/>
              <a:t>E&amp;W</a:t>
            </a:r>
          </a:p>
        </p:txBody>
      </p:sp>
      <p:sp>
        <p:nvSpPr>
          <p:cNvPr id="33" name="TextBox 32">
            <a:extLst>
              <a:ext uri="{FF2B5EF4-FFF2-40B4-BE49-F238E27FC236}">
                <a16:creationId xmlns:a16="http://schemas.microsoft.com/office/drawing/2014/main" id="{AB73FDF7-284E-47BD-8FE7-82A58F88478C}"/>
              </a:ext>
            </a:extLst>
          </p:cNvPr>
          <p:cNvSpPr txBox="1"/>
          <p:nvPr/>
        </p:nvSpPr>
        <p:spPr>
          <a:xfrm>
            <a:off x="157163" y="4815900"/>
            <a:ext cx="1357312" cy="584775"/>
          </a:xfrm>
          <a:prstGeom prst="rect">
            <a:avLst/>
          </a:prstGeom>
          <a:noFill/>
        </p:spPr>
        <p:txBody>
          <a:bodyPr wrap="square" rtlCol="0">
            <a:spAutoFit/>
          </a:bodyPr>
          <a:lstStyle/>
          <a:p>
            <a:r>
              <a:rPr lang="en-GB" sz="3200" dirty="0"/>
              <a:t>LA</a:t>
            </a:r>
          </a:p>
        </p:txBody>
      </p:sp>
      <p:sp>
        <p:nvSpPr>
          <p:cNvPr id="34" name="TextBox 33">
            <a:extLst>
              <a:ext uri="{FF2B5EF4-FFF2-40B4-BE49-F238E27FC236}">
                <a16:creationId xmlns:a16="http://schemas.microsoft.com/office/drawing/2014/main" id="{69E36110-74C5-4B68-AE7D-03E5638C35BB}"/>
              </a:ext>
            </a:extLst>
          </p:cNvPr>
          <p:cNvSpPr txBox="1"/>
          <p:nvPr/>
        </p:nvSpPr>
        <p:spPr>
          <a:xfrm>
            <a:off x="255398" y="1735436"/>
            <a:ext cx="2244913" cy="584775"/>
          </a:xfrm>
          <a:prstGeom prst="rect">
            <a:avLst/>
          </a:prstGeom>
          <a:solidFill>
            <a:schemeClr val="bg1"/>
          </a:solidFill>
        </p:spPr>
        <p:txBody>
          <a:bodyPr wrap="square" rtlCol="0">
            <a:spAutoFit/>
          </a:bodyPr>
          <a:lstStyle/>
          <a:p>
            <a:r>
              <a:rPr lang="en-GB" sz="3200" i="1" dirty="0">
                <a:solidFill>
                  <a:srgbClr val="C00000"/>
                </a:solidFill>
                <a:latin typeface="Times New Roman" panose="02020603050405020304" pitchFamily="18" charset="0"/>
                <a:cs typeface="Times New Roman" panose="02020603050405020304" pitchFamily="18" charset="0"/>
              </a:rPr>
              <a:t>Geography</a:t>
            </a:r>
          </a:p>
        </p:txBody>
      </p:sp>
      <p:sp>
        <p:nvSpPr>
          <p:cNvPr id="35" name="TextBox 34">
            <a:extLst>
              <a:ext uri="{FF2B5EF4-FFF2-40B4-BE49-F238E27FC236}">
                <a16:creationId xmlns:a16="http://schemas.microsoft.com/office/drawing/2014/main" id="{66BF8109-0DF1-4137-94AA-9D7D5FB514DF}"/>
              </a:ext>
            </a:extLst>
          </p:cNvPr>
          <p:cNvSpPr txBox="1"/>
          <p:nvPr/>
        </p:nvSpPr>
        <p:spPr>
          <a:xfrm>
            <a:off x="3377415" y="892616"/>
            <a:ext cx="1357312" cy="584775"/>
          </a:xfrm>
          <a:prstGeom prst="rect">
            <a:avLst/>
          </a:prstGeom>
          <a:noFill/>
        </p:spPr>
        <p:txBody>
          <a:bodyPr wrap="square" rtlCol="0">
            <a:spAutoFit/>
          </a:bodyPr>
          <a:lstStyle/>
          <a:p>
            <a:r>
              <a:rPr lang="en-GB" sz="3200" dirty="0"/>
              <a:t>Annual</a:t>
            </a:r>
          </a:p>
        </p:txBody>
      </p:sp>
      <p:sp>
        <p:nvSpPr>
          <p:cNvPr id="36" name="TextBox 35">
            <a:extLst>
              <a:ext uri="{FF2B5EF4-FFF2-40B4-BE49-F238E27FC236}">
                <a16:creationId xmlns:a16="http://schemas.microsoft.com/office/drawing/2014/main" id="{5774CB31-41A2-4D84-B2E1-358403E53705}"/>
              </a:ext>
            </a:extLst>
          </p:cNvPr>
          <p:cNvSpPr txBox="1"/>
          <p:nvPr/>
        </p:nvSpPr>
        <p:spPr>
          <a:xfrm>
            <a:off x="8615356" y="882589"/>
            <a:ext cx="2071687" cy="584775"/>
          </a:xfrm>
          <a:prstGeom prst="rect">
            <a:avLst/>
          </a:prstGeom>
          <a:noFill/>
        </p:spPr>
        <p:txBody>
          <a:bodyPr wrap="square" rtlCol="0">
            <a:spAutoFit/>
          </a:bodyPr>
          <a:lstStyle/>
          <a:p>
            <a:r>
              <a:rPr lang="en-GB" sz="3200" dirty="0"/>
              <a:t>Monthly</a:t>
            </a:r>
          </a:p>
        </p:txBody>
      </p:sp>
      <p:sp>
        <p:nvSpPr>
          <p:cNvPr id="38" name="TextBox 37">
            <a:extLst>
              <a:ext uri="{FF2B5EF4-FFF2-40B4-BE49-F238E27FC236}">
                <a16:creationId xmlns:a16="http://schemas.microsoft.com/office/drawing/2014/main" id="{B54E8CD4-9A2F-4757-8B98-E485F0B0EB11}"/>
              </a:ext>
            </a:extLst>
          </p:cNvPr>
          <p:cNvSpPr txBox="1"/>
          <p:nvPr/>
        </p:nvSpPr>
        <p:spPr>
          <a:xfrm>
            <a:off x="667227" y="882589"/>
            <a:ext cx="2071695" cy="584775"/>
          </a:xfrm>
          <a:prstGeom prst="rect">
            <a:avLst/>
          </a:prstGeom>
          <a:solidFill>
            <a:schemeClr val="bg1"/>
          </a:solidFill>
        </p:spPr>
        <p:txBody>
          <a:bodyPr wrap="square" rtlCol="0">
            <a:spAutoFit/>
          </a:bodyPr>
          <a:lstStyle/>
          <a:p>
            <a:r>
              <a:rPr lang="en-GB" sz="3200" i="1" dirty="0">
                <a:solidFill>
                  <a:srgbClr val="C00000"/>
                </a:solidFill>
                <a:latin typeface="Times New Roman" panose="02020603050405020304" pitchFamily="18" charset="0"/>
                <a:cs typeface="Times New Roman" panose="02020603050405020304" pitchFamily="18" charset="0"/>
              </a:rPr>
              <a:t>Frequency</a:t>
            </a:r>
          </a:p>
        </p:txBody>
      </p:sp>
      <p:grpSp>
        <p:nvGrpSpPr>
          <p:cNvPr id="111" name="Group 110">
            <a:extLst>
              <a:ext uri="{FF2B5EF4-FFF2-40B4-BE49-F238E27FC236}">
                <a16:creationId xmlns:a16="http://schemas.microsoft.com/office/drawing/2014/main" id="{0D515329-40CD-4F9D-95CA-826CEC10039A}"/>
              </a:ext>
            </a:extLst>
          </p:cNvPr>
          <p:cNvGrpSpPr/>
          <p:nvPr/>
        </p:nvGrpSpPr>
        <p:grpSpPr>
          <a:xfrm>
            <a:off x="7862079" y="2265717"/>
            <a:ext cx="3010708" cy="1965592"/>
            <a:chOff x="2796700" y="1825165"/>
            <a:chExt cx="3010708" cy="1938753"/>
          </a:xfrm>
        </p:grpSpPr>
        <p:grpSp>
          <p:nvGrpSpPr>
            <p:cNvPr id="91" name="Group 90">
              <a:extLst>
                <a:ext uri="{FF2B5EF4-FFF2-40B4-BE49-F238E27FC236}">
                  <a16:creationId xmlns:a16="http://schemas.microsoft.com/office/drawing/2014/main" id="{7BB58C48-F5FD-41FE-BABF-EFE1D33971F2}"/>
                </a:ext>
              </a:extLst>
            </p:cNvPr>
            <p:cNvGrpSpPr/>
            <p:nvPr/>
          </p:nvGrpSpPr>
          <p:grpSpPr>
            <a:xfrm>
              <a:off x="2796700" y="1825165"/>
              <a:ext cx="1297321" cy="881843"/>
              <a:chOff x="2356173" y="3163487"/>
              <a:chExt cx="1297321" cy="881843"/>
            </a:xfrm>
          </p:grpSpPr>
          <p:grpSp>
            <p:nvGrpSpPr>
              <p:cNvPr id="92" name="Group 91">
                <a:extLst>
                  <a:ext uri="{FF2B5EF4-FFF2-40B4-BE49-F238E27FC236}">
                    <a16:creationId xmlns:a16="http://schemas.microsoft.com/office/drawing/2014/main" id="{855E19DA-81B0-4D2E-9E0F-AC3CE717DD32}"/>
                  </a:ext>
                </a:extLst>
              </p:cNvPr>
              <p:cNvGrpSpPr/>
              <p:nvPr/>
            </p:nvGrpSpPr>
            <p:grpSpPr>
              <a:xfrm>
                <a:off x="2356173" y="3163487"/>
                <a:ext cx="1109358" cy="752471"/>
                <a:chOff x="1909768" y="2714625"/>
                <a:chExt cx="1109358" cy="752471"/>
              </a:xfrm>
            </p:grpSpPr>
            <p:sp>
              <p:nvSpPr>
                <p:cNvPr id="94" name="Rectangle 93">
                  <a:extLst>
                    <a:ext uri="{FF2B5EF4-FFF2-40B4-BE49-F238E27FC236}">
                      <a16:creationId xmlns:a16="http://schemas.microsoft.com/office/drawing/2014/main" id="{B1A7C12C-1969-43F0-97B4-5DC8A14651E3}"/>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Rectangle 94">
                  <a:extLst>
                    <a:ext uri="{FF2B5EF4-FFF2-40B4-BE49-F238E27FC236}">
                      <a16:creationId xmlns:a16="http://schemas.microsoft.com/office/drawing/2014/main" id="{68C1A881-BB2C-4629-A735-87CB990F627E}"/>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93" name="Picture 92">
                <a:extLst>
                  <a:ext uri="{FF2B5EF4-FFF2-40B4-BE49-F238E27FC236}">
                    <a16:creationId xmlns:a16="http://schemas.microsoft.com/office/drawing/2014/main" id="{792A1626-924B-4E6A-9716-A77AF3D656F5}"/>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96" name="Group 95">
              <a:extLst>
                <a:ext uri="{FF2B5EF4-FFF2-40B4-BE49-F238E27FC236}">
                  <a16:creationId xmlns:a16="http://schemas.microsoft.com/office/drawing/2014/main" id="{E429D07D-6526-4F06-A88C-40E26DD413BD}"/>
                </a:ext>
              </a:extLst>
            </p:cNvPr>
            <p:cNvGrpSpPr/>
            <p:nvPr/>
          </p:nvGrpSpPr>
          <p:grpSpPr>
            <a:xfrm>
              <a:off x="4450096" y="1863261"/>
              <a:ext cx="1297321" cy="881843"/>
              <a:chOff x="2356173" y="3163487"/>
              <a:chExt cx="1297321" cy="881843"/>
            </a:xfrm>
          </p:grpSpPr>
          <p:grpSp>
            <p:nvGrpSpPr>
              <p:cNvPr id="97" name="Group 96">
                <a:extLst>
                  <a:ext uri="{FF2B5EF4-FFF2-40B4-BE49-F238E27FC236}">
                    <a16:creationId xmlns:a16="http://schemas.microsoft.com/office/drawing/2014/main" id="{D6BBCD58-2CF3-4CCE-9B3D-0BD3DA172F41}"/>
                  </a:ext>
                </a:extLst>
              </p:cNvPr>
              <p:cNvGrpSpPr/>
              <p:nvPr/>
            </p:nvGrpSpPr>
            <p:grpSpPr>
              <a:xfrm>
                <a:off x="2356173" y="3163487"/>
                <a:ext cx="1109358" cy="752471"/>
                <a:chOff x="1909768" y="2714625"/>
                <a:chExt cx="1109358" cy="752471"/>
              </a:xfrm>
            </p:grpSpPr>
            <p:sp>
              <p:nvSpPr>
                <p:cNvPr id="99" name="Rectangle 98">
                  <a:extLst>
                    <a:ext uri="{FF2B5EF4-FFF2-40B4-BE49-F238E27FC236}">
                      <a16:creationId xmlns:a16="http://schemas.microsoft.com/office/drawing/2014/main" id="{18C3ABA5-E67D-4E31-9271-A04D1A97A35D}"/>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Rectangle 99">
                  <a:extLst>
                    <a:ext uri="{FF2B5EF4-FFF2-40B4-BE49-F238E27FC236}">
                      <a16:creationId xmlns:a16="http://schemas.microsoft.com/office/drawing/2014/main" id="{78D42893-C984-4A72-84A6-C776F221240B}"/>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98" name="Picture 97">
                <a:extLst>
                  <a:ext uri="{FF2B5EF4-FFF2-40B4-BE49-F238E27FC236}">
                    <a16:creationId xmlns:a16="http://schemas.microsoft.com/office/drawing/2014/main" id="{F4E77147-5651-4788-9240-60DE99EECD49}"/>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01" name="Group 100">
              <a:extLst>
                <a:ext uri="{FF2B5EF4-FFF2-40B4-BE49-F238E27FC236}">
                  <a16:creationId xmlns:a16="http://schemas.microsoft.com/office/drawing/2014/main" id="{3EBF7191-F64D-44CC-8A79-5F77F57201DA}"/>
                </a:ext>
              </a:extLst>
            </p:cNvPr>
            <p:cNvGrpSpPr/>
            <p:nvPr/>
          </p:nvGrpSpPr>
          <p:grpSpPr>
            <a:xfrm>
              <a:off x="2796700" y="2837587"/>
              <a:ext cx="1297321" cy="881843"/>
              <a:chOff x="2356173" y="3163487"/>
              <a:chExt cx="1297321" cy="881843"/>
            </a:xfrm>
          </p:grpSpPr>
          <p:grpSp>
            <p:nvGrpSpPr>
              <p:cNvPr id="102" name="Group 101">
                <a:extLst>
                  <a:ext uri="{FF2B5EF4-FFF2-40B4-BE49-F238E27FC236}">
                    <a16:creationId xmlns:a16="http://schemas.microsoft.com/office/drawing/2014/main" id="{2EEA1928-72CA-4DBA-A595-653300765B5B}"/>
                  </a:ext>
                </a:extLst>
              </p:cNvPr>
              <p:cNvGrpSpPr/>
              <p:nvPr/>
            </p:nvGrpSpPr>
            <p:grpSpPr>
              <a:xfrm>
                <a:off x="2356173" y="3163487"/>
                <a:ext cx="1109358" cy="752471"/>
                <a:chOff x="1909768" y="2714625"/>
                <a:chExt cx="1109358" cy="752471"/>
              </a:xfrm>
            </p:grpSpPr>
            <p:sp>
              <p:nvSpPr>
                <p:cNvPr id="104" name="Rectangle 103">
                  <a:extLst>
                    <a:ext uri="{FF2B5EF4-FFF2-40B4-BE49-F238E27FC236}">
                      <a16:creationId xmlns:a16="http://schemas.microsoft.com/office/drawing/2014/main" id="{491FFF5C-12B7-40AE-B40D-4E158C853EFE}"/>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 name="Rectangle 104">
                  <a:extLst>
                    <a:ext uri="{FF2B5EF4-FFF2-40B4-BE49-F238E27FC236}">
                      <a16:creationId xmlns:a16="http://schemas.microsoft.com/office/drawing/2014/main" id="{EE03001A-CCB3-4F4A-9CFF-78AE56862410}"/>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03" name="Picture 102">
                <a:extLst>
                  <a:ext uri="{FF2B5EF4-FFF2-40B4-BE49-F238E27FC236}">
                    <a16:creationId xmlns:a16="http://schemas.microsoft.com/office/drawing/2014/main" id="{48211C19-A220-496A-A98A-4B5AC1146988}"/>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06" name="Group 105">
              <a:extLst>
                <a:ext uri="{FF2B5EF4-FFF2-40B4-BE49-F238E27FC236}">
                  <a16:creationId xmlns:a16="http://schemas.microsoft.com/office/drawing/2014/main" id="{97505C82-6587-4C6A-B1AC-EBDEC7BD5B9A}"/>
                </a:ext>
              </a:extLst>
            </p:cNvPr>
            <p:cNvGrpSpPr/>
            <p:nvPr/>
          </p:nvGrpSpPr>
          <p:grpSpPr>
            <a:xfrm>
              <a:off x="4510087" y="2882075"/>
              <a:ext cx="1297321" cy="881843"/>
              <a:chOff x="2356173" y="3163487"/>
              <a:chExt cx="1297321" cy="881843"/>
            </a:xfrm>
          </p:grpSpPr>
          <p:grpSp>
            <p:nvGrpSpPr>
              <p:cNvPr id="107" name="Group 106">
                <a:extLst>
                  <a:ext uri="{FF2B5EF4-FFF2-40B4-BE49-F238E27FC236}">
                    <a16:creationId xmlns:a16="http://schemas.microsoft.com/office/drawing/2014/main" id="{11791976-2414-40BE-BE91-945427A4235F}"/>
                  </a:ext>
                </a:extLst>
              </p:cNvPr>
              <p:cNvGrpSpPr/>
              <p:nvPr/>
            </p:nvGrpSpPr>
            <p:grpSpPr>
              <a:xfrm>
                <a:off x="2356173" y="3163487"/>
                <a:ext cx="1109358" cy="752471"/>
                <a:chOff x="1909768" y="2714625"/>
                <a:chExt cx="1109358" cy="752471"/>
              </a:xfrm>
            </p:grpSpPr>
            <p:sp>
              <p:nvSpPr>
                <p:cNvPr id="109" name="Rectangle 108">
                  <a:extLst>
                    <a:ext uri="{FF2B5EF4-FFF2-40B4-BE49-F238E27FC236}">
                      <a16:creationId xmlns:a16="http://schemas.microsoft.com/office/drawing/2014/main" id="{B2816283-F136-43AA-8A49-63B1BF0E8042}"/>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0" name="Rectangle 109">
                  <a:extLst>
                    <a:ext uri="{FF2B5EF4-FFF2-40B4-BE49-F238E27FC236}">
                      <a16:creationId xmlns:a16="http://schemas.microsoft.com/office/drawing/2014/main" id="{FF29DD03-440F-424A-B1C9-BE5A321A7724}"/>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08" name="Picture 107">
                <a:extLst>
                  <a:ext uri="{FF2B5EF4-FFF2-40B4-BE49-F238E27FC236}">
                    <a16:creationId xmlns:a16="http://schemas.microsoft.com/office/drawing/2014/main" id="{F1029E44-C043-4F16-B64E-1B52821CE863}"/>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grpSp>
        <p:nvGrpSpPr>
          <p:cNvPr id="133" name="Group 132">
            <a:extLst>
              <a:ext uri="{FF2B5EF4-FFF2-40B4-BE49-F238E27FC236}">
                <a16:creationId xmlns:a16="http://schemas.microsoft.com/office/drawing/2014/main" id="{9690938E-CD1F-4513-9CC7-8F62D3CA2B57}"/>
              </a:ext>
            </a:extLst>
          </p:cNvPr>
          <p:cNvGrpSpPr/>
          <p:nvPr/>
        </p:nvGrpSpPr>
        <p:grpSpPr>
          <a:xfrm>
            <a:off x="2878623" y="4462054"/>
            <a:ext cx="3010708" cy="1938753"/>
            <a:chOff x="2796700" y="1825165"/>
            <a:chExt cx="3010708" cy="1938753"/>
          </a:xfrm>
        </p:grpSpPr>
        <p:grpSp>
          <p:nvGrpSpPr>
            <p:cNvPr id="134" name="Group 133">
              <a:extLst>
                <a:ext uri="{FF2B5EF4-FFF2-40B4-BE49-F238E27FC236}">
                  <a16:creationId xmlns:a16="http://schemas.microsoft.com/office/drawing/2014/main" id="{6ABB29C5-6419-47A9-A71F-1DE89646323E}"/>
                </a:ext>
              </a:extLst>
            </p:cNvPr>
            <p:cNvGrpSpPr/>
            <p:nvPr/>
          </p:nvGrpSpPr>
          <p:grpSpPr>
            <a:xfrm>
              <a:off x="2796700" y="1825165"/>
              <a:ext cx="1297321" cy="881843"/>
              <a:chOff x="2356173" y="3163487"/>
              <a:chExt cx="1297321" cy="881843"/>
            </a:xfrm>
          </p:grpSpPr>
          <p:grpSp>
            <p:nvGrpSpPr>
              <p:cNvPr id="150" name="Group 149">
                <a:extLst>
                  <a:ext uri="{FF2B5EF4-FFF2-40B4-BE49-F238E27FC236}">
                    <a16:creationId xmlns:a16="http://schemas.microsoft.com/office/drawing/2014/main" id="{6DBF8B9C-70A8-4352-B8A8-4946E97196FA}"/>
                  </a:ext>
                </a:extLst>
              </p:cNvPr>
              <p:cNvGrpSpPr/>
              <p:nvPr/>
            </p:nvGrpSpPr>
            <p:grpSpPr>
              <a:xfrm>
                <a:off x="2356173" y="3163487"/>
                <a:ext cx="1109358" cy="752471"/>
                <a:chOff x="1909768" y="2714625"/>
                <a:chExt cx="1109358" cy="752471"/>
              </a:xfrm>
            </p:grpSpPr>
            <p:sp>
              <p:nvSpPr>
                <p:cNvPr id="152" name="Rectangle 151">
                  <a:extLst>
                    <a:ext uri="{FF2B5EF4-FFF2-40B4-BE49-F238E27FC236}">
                      <a16:creationId xmlns:a16="http://schemas.microsoft.com/office/drawing/2014/main" id="{F36E9490-E1F3-44B2-A202-2C8E875FCDA3}"/>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3" name="Rectangle 152">
                  <a:extLst>
                    <a:ext uri="{FF2B5EF4-FFF2-40B4-BE49-F238E27FC236}">
                      <a16:creationId xmlns:a16="http://schemas.microsoft.com/office/drawing/2014/main" id="{FD6D2652-9BFF-46B8-AD8A-8FB160C31904}"/>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51" name="Picture 150">
                <a:extLst>
                  <a:ext uri="{FF2B5EF4-FFF2-40B4-BE49-F238E27FC236}">
                    <a16:creationId xmlns:a16="http://schemas.microsoft.com/office/drawing/2014/main" id="{D5E9DDC3-6B24-49CB-84F2-721082F76615}"/>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35" name="Group 134">
              <a:extLst>
                <a:ext uri="{FF2B5EF4-FFF2-40B4-BE49-F238E27FC236}">
                  <a16:creationId xmlns:a16="http://schemas.microsoft.com/office/drawing/2014/main" id="{772985AC-5992-4FC0-BB77-2BF1340C27EC}"/>
                </a:ext>
              </a:extLst>
            </p:cNvPr>
            <p:cNvGrpSpPr/>
            <p:nvPr/>
          </p:nvGrpSpPr>
          <p:grpSpPr>
            <a:xfrm>
              <a:off x="4450096" y="1863261"/>
              <a:ext cx="1297321" cy="881843"/>
              <a:chOff x="2356173" y="3163487"/>
              <a:chExt cx="1297321" cy="881843"/>
            </a:xfrm>
          </p:grpSpPr>
          <p:grpSp>
            <p:nvGrpSpPr>
              <p:cNvPr id="146" name="Group 145">
                <a:extLst>
                  <a:ext uri="{FF2B5EF4-FFF2-40B4-BE49-F238E27FC236}">
                    <a16:creationId xmlns:a16="http://schemas.microsoft.com/office/drawing/2014/main" id="{6AE96FA0-7F32-4F34-BBE5-FE28531A3D1A}"/>
                  </a:ext>
                </a:extLst>
              </p:cNvPr>
              <p:cNvGrpSpPr/>
              <p:nvPr/>
            </p:nvGrpSpPr>
            <p:grpSpPr>
              <a:xfrm>
                <a:off x="2356173" y="3163487"/>
                <a:ext cx="1109358" cy="752471"/>
                <a:chOff x="1909768" y="2714625"/>
                <a:chExt cx="1109358" cy="752471"/>
              </a:xfrm>
            </p:grpSpPr>
            <p:sp>
              <p:nvSpPr>
                <p:cNvPr id="148" name="Rectangle 147">
                  <a:extLst>
                    <a:ext uri="{FF2B5EF4-FFF2-40B4-BE49-F238E27FC236}">
                      <a16:creationId xmlns:a16="http://schemas.microsoft.com/office/drawing/2014/main" id="{556D109A-F647-4BF0-A158-16C4DD514611}"/>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9" name="Rectangle 148">
                  <a:extLst>
                    <a:ext uri="{FF2B5EF4-FFF2-40B4-BE49-F238E27FC236}">
                      <a16:creationId xmlns:a16="http://schemas.microsoft.com/office/drawing/2014/main" id="{D5016A49-A6FD-4A2C-92B7-C4B46D55ED0F}"/>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47" name="Picture 146">
                <a:extLst>
                  <a:ext uri="{FF2B5EF4-FFF2-40B4-BE49-F238E27FC236}">
                    <a16:creationId xmlns:a16="http://schemas.microsoft.com/office/drawing/2014/main" id="{9B4E816A-5B87-449A-B2D9-9C2BF195E01B}"/>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36" name="Group 135">
              <a:extLst>
                <a:ext uri="{FF2B5EF4-FFF2-40B4-BE49-F238E27FC236}">
                  <a16:creationId xmlns:a16="http://schemas.microsoft.com/office/drawing/2014/main" id="{2DD7AA76-445C-4440-A93E-6C5A44FD6A91}"/>
                </a:ext>
              </a:extLst>
            </p:cNvPr>
            <p:cNvGrpSpPr/>
            <p:nvPr/>
          </p:nvGrpSpPr>
          <p:grpSpPr>
            <a:xfrm>
              <a:off x="2796700" y="2837587"/>
              <a:ext cx="1297321" cy="881843"/>
              <a:chOff x="2356173" y="3163487"/>
              <a:chExt cx="1297321" cy="881843"/>
            </a:xfrm>
          </p:grpSpPr>
          <p:grpSp>
            <p:nvGrpSpPr>
              <p:cNvPr id="142" name="Group 141">
                <a:extLst>
                  <a:ext uri="{FF2B5EF4-FFF2-40B4-BE49-F238E27FC236}">
                    <a16:creationId xmlns:a16="http://schemas.microsoft.com/office/drawing/2014/main" id="{FF68FDAE-552C-4C78-B928-107A57B0B1A3}"/>
                  </a:ext>
                </a:extLst>
              </p:cNvPr>
              <p:cNvGrpSpPr/>
              <p:nvPr/>
            </p:nvGrpSpPr>
            <p:grpSpPr>
              <a:xfrm>
                <a:off x="2356173" y="3163487"/>
                <a:ext cx="1109358" cy="752471"/>
                <a:chOff x="1909768" y="2714625"/>
                <a:chExt cx="1109358" cy="752471"/>
              </a:xfrm>
            </p:grpSpPr>
            <p:sp>
              <p:nvSpPr>
                <p:cNvPr id="144" name="Rectangle 143">
                  <a:extLst>
                    <a:ext uri="{FF2B5EF4-FFF2-40B4-BE49-F238E27FC236}">
                      <a16:creationId xmlns:a16="http://schemas.microsoft.com/office/drawing/2014/main" id="{07296AE8-E2A6-4189-BC8F-9CCFEBF5BB3E}"/>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5" name="Rectangle 144">
                  <a:extLst>
                    <a:ext uri="{FF2B5EF4-FFF2-40B4-BE49-F238E27FC236}">
                      <a16:creationId xmlns:a16="http://schemas.microsoft.com/office/drawing/2014/main" id="{8D1E9362-156D-4651-95DC-3AE653030C58}"/>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43" name="Picture 142">
                <a:extLst>
                  <a:ext uri="{FF2B5EF4-FFF2-40B4-BE49-F238E27FC236}">
                    <a16:creationId xmlns:a16="http://schemas.microsoft.com/office/drawing/2014/main" id="{9339804F-7D34-4E07-972F-15843B44FAE9}"/>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37" name="Group 136">
              <a:extLst>
                <a:ext uri="{FF2B5EF4-FFF2-40B4-BE49-F238E27FC236}">
                  <a16:creationId xmlns:a16="http://schemas.microsoft.com/office/drawing/2014/main" id="{219B7A6C-D9A4-4268-8ADA-C61E60ABDDA6}"/>
                </a:ext>
              </a:extLst>
            </p:cNvPr>
            <p:cNvGrpSpPr/>
            <p:nvPr/>
          </p:nvGrpSpPr>
          <p:grpSpPr>
            <a:xfrm>
              <a:off x="4510087" y="2882075"/>
              <a:ext cx="1297321" cy="881843"/>
              <a:chOff x="2356173" y="3163487"/>
              <a:chExt cx="1297321" cy="881843"/>
            </a:xfrm>
          </p:grpSpPr>
          <p:grpSp>
            <p:nvGrpSpPr>
              <p:cNvPr id="138" name="Group 137">
                <a:extLst>
                  <a:ext uri="{FF2B5EF4-FFF2-40B4-BE49-F238E27FC236}">
                    <a16:creationId xmlns:a16="http://schemas.microsoft.com/office/drawing/2014/main" id="{40B03C53-6D02-4D37-A074-ACA8B15DDF80}"/>
                  </a:ext>
                </a:extLst>
              </p:cNvPr>
              <p:cNvGrpSpPr/>
              <p:nvPr/>
            </p:nvGrpSpPr>
            <p:grpSpPr>
              <a:xfrm>
                <a:off x="2356173" y="3163487"/>
                <a:ext cx="1109358" cy="752471"/>
                <a:chOff x="1909768" y="2714625"/>
                <a:chExt cx="1109358" cy="752471"/>
              </a:xfrm>
            </p:grpSpPr>
            <p:sp>
              <p:nvSpPr>
                <p:cNvPr id="140" name="Rectangle 139">
                  <a:extLst>
                    <a:ext uri="{FF2B5EF4-FFF2-40B4-BE49-F238E27FC236}">
                      <a16:creationId xmlns:a16="http://schemas.microsoft.com/office/drawing/2014/main" id="{0E9CE041-17DB-46FF-B5BC-43902142B912}"/>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1" name="Rectangle 140">
                  <a:extLst>
                    <a:ext uri="{FF2B5EF4-FFF2-40B4-BE49-F238E27FC236}">
                      <a16:creationId xmlns:a16="http://schemas.microsoft.com/office/drawing/2014/main" id="{6BEA581E-B396-4C15-B280-008BBB60FE20}"/>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39" name="Picture 138">
                <a:extLst>
                  <a:ext uri="{FF2B5EF4-FFF2-40B4-BE49-F238E27FC236}">
                    <a16:creationId xmlns:a16="http://schemas.microsoft.com/office/drawing/2014/main" id="{BF1B1B54-D7A6-42EE-BB9F-C96E32AAC2C3}"/>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grpSp>
        <p:nvGrpSpPr>
          <p:cNvPr id="154" name="Group 153">
            <a:extLst>
              <a:ext uri="{FF2B5EF4-FFF2-40B4-BE49-F238E27FC236}">
                <a16:creationId xmlns:a16="http://schemas.microsoft.com/office/drawing/2014/main" id="{12E98504-01C4-40AC-A16F-311E163FF7CB}"/>
              </a:ext>
            </a:extLst>
          </p:cNvPr>
          <p:cNvGrpSpPr/>
          <p:nvPr/>
        </p:nvGrpSpPr>
        <p:grpSpPr>
          <a:xfrm>
            <a:off x="7972278" y="4497166"/>
            <a:ext cx="3010708" cy="1938753"/>
            <a:chOff x="2796700" y="1825165"/>
            <a:chExt cx="3010708" cy="1938753"/>
          </a:xfrm>
        </p:grpSpPr>
        <p:grpSp>
          <p:nvGrpSpPr>
            <p:cNvPr id="155" name="Group 154">
              <a:extLst>
                <a:ext uri="{FF2B5EF4-FFF2-40B4-BE49-F238E27FC236}">
                  <a16:creationId xmlns:a16="http://schemas.microsoft.com/office/drawing/2014/main" id="{B0D67FC0-4D9E-4141-B166-37C00C3DFCA4}"/>
                </a:ext>
              </a:extLst>
            </p:cNvPr>
            <p:cNvGrpSpPr/>
            <p:nvPr/>
          </p:nvGrpSpPr>
          <p:grpSpPr>
            <a:xfrm>
              <a:off x="2796700" y="1825165"/>
              <a:ext cx="1297321" cy="881843"/>
              <a:chOff x="2356173" y="3163487"/>
              <a:chExt cx="1297321" cy="881843"/>
            </a:xfrm>
          </p:grpSpPr>
          <p:grpSp>
            <p:nvGrpSpPr>
              <p:cNvPr id="171" name="Group 170">
                <a:extLst>
                  <a:ext uri="{FF2B5EF4-FFF2-40B4-BE49-F238E27FC236}">
                    <a16:creationId xmlns:a16="http://schemas.microsoft.com/office/drawing/2014/main" id="{D2BA1073-8D5D-429D-A3E8-500F7C1F2948}"/>
                  </a:ext>
                </a:extLst>
              </p:cNvPr>
              <p:cNvGrpSpPr/>
              <p:nvPr/>
            </p:nvGrpSpPr>
            <p:grpSpPr>
              <a:xfrm>
                <a:off x="2356173" y="3163487"/>
                <a:ext cx="1109358" cy="752471"/>
                <a:chOff x="1909768" y="2714625"/>
                <a:chExt cx="1109358" cy="752471"/>
              </a:xfrm>
            </p:grpSpPr>
            <p:sp>
              <p:nvSpPr>
                <p:cNvPr id="173" name="Rectangle 172">
                  <a:extLst>
                    <a:ext uri="{FF2B5EF4-FFF2-40B4-BE49-F238E27FC236}">
                      <a16:creationId xmlns:a16="http://schemas.microsoft.com/office/drawing/2014/main" id="{64D0F1E9-80C5-42C1-9226-6C7458289912}"/>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4" name="Rectangle 173">
                  <a:extLst>
                    <a:ext uri="{FF2B5EF4-FFF2-40B4-BE49-F238E27FC236}">
                      <a16:creationId xmlns:a16="http://schemas.microsoft.com/office/drawing/2014/main" id="{E1FF881D-D00D-4AC9-97F7-E7F6231373EF}"/>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72" name="Picture 171">
                <a:extLst>
                  <a:ext uri="{FF2B5EF4-FFF2-40B4-BE49-F238E27FC236}">
                    <a16:creationId xmlns:a16="http://schemas.microsoft.com/office/drawing/2014/main" id="{E7621D44-548E-4807-B92C-CEE40AFE502D}"/>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56" name="Group 155">
              <a:extLst>
                <a:ext uri="{FF2B5EF4-FFF2-40B4-BE49-F238E27FC236}">
                  <a16:creationId xmlns:a16="http://schemas.microsoft.com/office/drawing/2014/main" id="{AF115710-316A-4814-B9C2-AA021DDDAF15}"/>
                </a:ext>
              </a:extLst>
            </p:cNvPr>
            <p:cNvGrpSpPr/>
            <p:nvPr/>
          </p:nvGrpSpPr>
          <p:grpSpPr>
            <a:xfrm>
              <a:off x="4450096" y="1863261"/>
              <a:ext cx="1297321" cy="881843"/>
              <a:chOff x="2356173" y="3163487"/>
              <a:chExt cx="1297321" cy="881843"/>
            </a:xfrm>
          </p:grpSpPr>
          <p:grpSp>
            <p:nvGrpSpPr>
              <p:cNvPr id="167" name="Group 166">
                <a:extLst>
                  <a:ext uri="{FF2B5EF4-FFF2-40B4-BE49-F238E27FC236}">
                    <a16:creationId xmlns:a16="http://schemas.microsoft.com/office/drawing/2014/main" id="{A01BD864-AE05-4305-9937-374B262E4031}"/>
                  </a:ext>
                </a:extLst>
              </p:cNvPr>
              <p:cNvGrpSpPr/>
              <p:nvPr/>
            </p:nvGrpSpPr>
            <p:grpSpPr>
              <a:xfrm>
                <a:off x="2356173" y="3163487"/>
                <a:ext cx="1109358" cy="752471"/>
                <a:chOff x="1909768" y="2714625"/>
                <a:chExt cx="1109358" cy="752471"/>
              </a:xfrm>
            </p:grpSpPr>
            <p:sp>
              <p:nvSpPr>
                <p:cNvPr id="169" name="Rectangle 168">
                  <a:extLst>
                    <a:ext uri="{FF2B5EF4-FFF2-40B4-BE49-F238E27FC236}">
                      <a16:creationId xmlns:a16="http://schemas.microsoft.com/office/drawing/2014/main" id="{2E8C97C3-52A4-4125-B6F9-ED5EC987FFF3}"/>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0" name="Rectangle 169">
                  <a:extLst>
                    <a:ext uri="{FF2B5EF4-FFF2-40B4-BE49-F238E27FC236}">
                      <a16:creationId xmlns:a16="http://schemas.microsoft.com/office/drawing/2014/main" id="{9F0CA8C3-E06B-4328-81AA-1CC1375B24B8}"/>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68" name="Picture 167">
                <a:extLst>
                  <a:ext uri="{FF2B5EF4-FFF2-40B4-BE49-F238E27FC236}">
                    <a16:creationId xmlns:a16="http://schemas.microsoft.com/office/drawing/2014/main" id="{30CB981E-FACA-4D29-8764-D2A08E497B10}"/>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57" name="Group 156">
              <a:extLst>
                <a:ext uri="{FF2B5EF4-FFF2-40B4-BE49-F238E27FC236}">
                  <a16:creationId xmlns:a16="http://schemas.microsoft.com/office/drawing/2014/main" id="{10007710-6E1D-4F7F-896D-142FE1A3299F}"/>
                </a:ext>
              </a:extLst>
            </p:cNvPr>
            <p:cNvGrpSpPr/>
            <p:nvPr/>
          </p:nvGrpSpPr>
          <p:grpSpPr>
            <a:xfrm>
              <a:off x="2796700" y="2837587"/>
              <a:ext cx="1297321" cy="881843"/>
              <a:chOff x="2356173" y="3163487"/>
              <a:chExt cx="1297321" cy="881843"/>
            </a:xfrm>
          </p:grpSpPr>
          <p:grpSp>
            <p:nvGrpSpPr>
              <p:cNvPr id="163" name="Group 162">
                <a:extLst>
                  <a:ext uri="{FF2B5EF4-FFF2-40B4-BE49-F238E27FC236}">
                    <a16:creationId xmlns:a16="http://schemas.microsoft.com/office/drawing/2014/main" id="{4D9D5739-7F61-4219-8792-1228970BA302}"/>
                  </a:ext>
                </a:extLst>
              </p:cNvPr>
              <p:cNvGrpSpPr/>
              <p:nvPr/>
            </p:nvGrpSpPr>
            <p:grpSpPr>
              <a:xfrm>
                <a:off x="2356173" y="3163487"/>
                <a:ext cx="1109358" cy="752471"/>
                <a:chOff x="1909768" y="2714625"/>
                <a:chExt cx="1109358" cy="752471"/>
              </a:xfrm>
            </p:grpSpPr>
            <p:sp>
              <p:nvSpPr>
                <p:cNvPr id="165" name="Rectangle 164">
                  <a:extLst>
                    <a:ext uri="{FF2B5EF4-FFF2-40B4-BE49-F238E27FC236}">
                      <a16:creationId xmlns:a16="http://schemas.microsoft.com/office/drawing/2014/main" id="{570A8EEF-EE9F-4162-9E44-37188D7EC344}"/>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6" name="Rectangle 165">
                  <a:extLst>
                    <a:ext uri="{FF2B5EF4-FFF2-40B4-BE49-F238E27FC236}">
                      <a16:creationId xmlns:a16="http://schemas.microsoft.com/office/drawing/2014/main" id="{2C929E90-1D16-46E9-A3EE-E68370BAF649}"/>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64" name="Picture 163">
                <a:extLst>
                  <a:ext uri="{FF2B5EF4-FFF2-40B4-BE49-F238E27FC236}">
                    <a16:creationId xmlns:a16="http://schemas.microsoft.com/office/drawing/2014/main" id="{2E113525-A4E0-4C26-AAA4-80D451B7473F}"/>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58" name="Group 157">
              <a:extLst>
                <a:ext uri="{FF2B5EF4-FFF2-40B4-BE49-F238E27FC236}">
                  <a16:creationId xmlns:a16="http://schemas.microsoft.com/office/drawing/2014/main" id="{511A4B63-89B0-4B24-B092-3846141F4659}"/>
                </a:ext>
              </a:extLst>
            </p:cNvPr>
            <p:cNvGrpSpPr/>
            <p:nvPr/>
          </p:nvGrpSpPr>
          <p:grpSpPr>
            <a:xfrm>
              <a:off x="4510087" y="2882075"/>
              <a:ext cx="1297321" cy="881843"/>
              <a:chOff x="2356173" y="3163487"/>
              <a:chExt cx="1297321" cy="881843"/>
            </a:xfrm>
          </p:grpSpPr>
          <p:grpSp>
            <p:nvGrpSpPr>
              <p:cNvPr id="159" name="Group 158">
                <a:extLst>
                  <a:ext uri="{FF2B5EF4-FFF2-40B4-BE49-F238E27FC236}">
                    <a16:creationId xmlns:a16="http://schemas.microsoft.com/office/drawing/2014/main" id="{E92C9CB3-9F0F-4628-AC99-3F4B83354723}"/>
                  </a:ext>
                </a:extLst>
              </p:cNvPr>
              <p:cNvGrpSpPr/>
              <p:nvPr/>
            </p:nvGrpSpPr>
            <p:grpSpPr>
              <a:xfrm>
                <a:off x="2356173" y="3163487"/>
                <a:ext cx="1109358" cy="752471"/>
                <a:chOff x="1909768" y="2714625"/>
                <a:chExt cx="1109358" cy="752471"/>
              </a:xfrm>
            </p:grpSpPr>
            <p:sp>
              <p:nvSpPr>
                <p:cNvPr id="161" name="Rectangle 160">
                  <a:extLst>
                    <a:ext uri="{FF2B5EF4-FFF2-40B4-BE49-F238E27FC236}">
                      <a16:creationId xmlns:a16="http://schemas.microsoft.com/office/drawing/2014/main" id="{8D77EB68-192C-4F2C-99A3-72469DD4F84E}"/>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2" name="Rectangle 161">
                  <a:extLst>
                    <a:ext uri="{FF2B5EF4-FFF2-40B4-BE49-F238E27FC236}">
                      <a16:creationId xmlns:a16="http://schemas.microsoft.com/office/drawing/2014/main" id="{A43EC43F-1E84-4B3E-A480-8C7222AC6F9B}"/>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60" name="Picture 159">
                <a:extLst>
                  <a:ext uri="{FF2B5EF4-FFF2-40B4-BE49-F238E27FC236}">
                    <a16:creationId xmlns:a16="http://schemas.microsoft.com/office/drawing/2014/main" id="{91670394-5F6F-49E9-A6B3-6481EF0151B7}"/>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grpSp>
        <p:nvGrpSpPr>
          <p:cNvPr id="175" name="Group 174">
            <a:extLst>
              <a:ext uri="{FF2B5EF4-FFF2-40B4-BE49-F238E27FC236}">
                <a16:creationId xmlns:a16="http://schemas.microsoft.com/office/drawing/2014/main" id="{8BD49DC1-9FA7-4EFA-BFF5-1EA12F88A663}"/>
              </a:ext>
            </a:extLst>
          </p:cNvPr>
          <p:cNvGrpSpPr/>
          <p:nvPr/>
        </p:nvGrpSpPr>
        <p:grpSpPr>
          <a:xfrm>
            <a:off x="2802339" y="2307431"/>
            <a:ext cx="3010708" cy="1994168"/>
            <a:chOff x="2796700" y="1825165"/>
            <a:chExt cx="3010708" cy="1966939"/>
          </a:xfrm>
        </p:grpSpPr>
        <p:grpSp>
          <p:nvGrpSpPr>
            <p:cNvPr id="176" name="Group 175">
              <a:extLst>
                <a:ext uri="{FF2B5EF4-FFF2-40B4-BE49-F238E27FC236}">
                  <a16:creationId xmlns:a16="http://schemas.microsoft.com/office/drawing/2014/main" id="{507AFE86-3B93-4939-ADEE-93F5DF4EC3CA}"/>
                </a:ext>
              </a:extLst>
            </p:cNvPr>
            <p:cNvGrpSpPr/>
            <p:nvPr/>
          </p:nvGrpSpPr>
          <p:grpSpPr>
            <a:xfrm>
              <a:off x="2796700" y="1825165"/>
              <a:ext cx="1297321" cy="881843"/>
              <a:chOff x="2356173" y="3163487"/>
              <a:chExt cx="1297321" cy="881843"/>
            </a:xfrm>
          </p:grpSpPr>
          <p:grpSp>
            <p:nvGrpSpPr>
              <p:cNvPr id="192" name="Group 191">
                <a:extLst>
                  <a:ext uri="{FF2B5EF4-FFF2-40B4-BE49-F238E27FC236}">
                    <a16:creationId xmlns:a16="http://schemas.microsoft.com/office/drawing/2014/main" id="{99B969D6-4B56-42DA-8789-5453DE1BA6C4}"/>
                  </a:ext>
                </a:extLst>
              </p:cNvPr>
              <p:cNvGrpSpPr/>
              <p:nvPr/>
            </p:nvGrpSpPr>
            <p:grpSpPr>
              <a:xfrm>
                <a:off x="2356173" y="3163487"/>
                <a:ext cx="1109358" cy="752471"/>
                <a:chOff x="1909768" y="2714625"/>
                <a:chExt cx="1109358" cy="752471"/>
              </a:xfrm>
            </p:grpSpPr>
            <p:sp>
              <p:nvSpPr>
                <p:cNvPr id="194" name="Rectangle 193">
                  <a:extLst>
                    <a:ext uri="{FF2B5EF4-FFF2-40B4-BE49-F238E27FC236}">
                      <a16:creationId xmlns:a16="http://schemas.microsoft.com/office/drawing/2014/main" id="{893AB946-9A11-4FEB-816F-85E21A33CE7D}"/>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5" name="Rectangle 194">
                  <a:extLst>
                    <a:ext uri="{FF2B5EF4-FFF2-40B4-BE49-F238E27FC236}">
                      <a16:creationId xmlns:a16="http://schemas.microsoft.com/office/drawing/2014/main" id="{8F4D91B7-1EF0-4287-AFFF-E4B36137E9D1}"/>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93" name="Picture 192">
                <a:extLst>
                  <a:ext uri="{FF2B5EF4-FFF2-40B4-BE49-F238E27FC236}">
                    <a16:creationId xmlns:a16="http://schemas.microsoft.com/office/drawing/2014/main" id="{6969F63F-3E53-4D62-AB08-FAEBA5D40224}"/>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77" name="Group 176">
              <a:extLst>
                <a:ext uri="{FF2B5EF4-FFF2-40B4-BE49-F238E27FC236}">
                  <a16:creationId xmlns:a16="http://schemas.microsoft.com/office/drawing/2014/main" id="{8FCA0B62-856A-4DCF-99CB-011005D97CE3}"/>
                </a:ext>
              </a:extLst>
            </p:cNvPr>
            <p:cNvGrpSpPr/>
            <p:nvPr/>
          </p:nvGrpSpPr>
          <p:grpSpPr>
            <a:xfrm>
              <a:off x="4450096" y="1863261"/>
              <a:ext cx="1297321" cy="881843"/>
              <a:chOff x="2356173" y="3163487"/>
              <a:chExt cx="1297321" cy="881843"/>
            </a:xfrm>
          </p:grpSpPr>
          <p:grpSp>
            <p:nvGrpSpPr>
              <p:cNvPr id="188" name="Group 187">
                <a:extLst>
                  <a:ext uri="{FF2B5EF4-FFF2-40B4-BE49-F238E27FC236}">
                    <a16:creationId xmlns:a16="http://schemas.microsoft.com/office/drawing/2014/main" id="{82A45A7E-A03C-45D6-A975-26739396FFB8}"/>
                  </a:ext>
                </a:extLst>
              </p:cNvPr>
              <p:cNvGrpSpPr/>
              <p:nvPr/>
            </p:nvGrpSpPr>
            <p:grpSpPr>
              <a:xfrm>
                <a:off x="2356173" y="3163487"/>
                <a:ext cx="1109358" cy="752471"/>
                <a:chOff x="1909768" y="2714625"/>
                <a:chExt cx="1109358" cy="752471"/>
              </a:xfrm>
            </p:grpSpPr>
            <p:sp>
              <p:nvSpPr>
                <p:cNvPr id="190" name="Rectangle 189">
                  <a:extLst>
                    <a:ext uri="{FF2B5EF4-FFF2-40B4-BE49-F238E27FC236}">
                      <a16:creationId xmlns:a16="http://schemas.microsoft.com/office/drawing/2014/main" id="{AB6C68CE-7E0F-480A-97B3-49AC8A8E95CB}"/>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1" name="Rectangle 190">
                  <a:extLst>
                    <a:ext uri="{FF2B5EF4-FFF2-40B4-BE49-F238E27FC236}">
                      <a16:creationId xmlns:a16="http://schemas.microsoft.com/office/drawing/2014/main" id="{86C70704-4608-4D3F-83F6-F6BB3DA27CE1}"/>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89" name="Picture 188">
                <a:extLst>
                  <a:ext uri="{FF2B5EF4-FFF2-40B4-BE49-F238E27FC236}">
                    <a16:creationId xmlns:a16="http://schemas.microsoft.com/office/drawing/2014/main" id="{81CE2494-51AA-4CC4-A827-AC96BE2F944E}"/>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78" name="Group 177">
              <a:extLst>
                <a:ext uri="{FF2B5EF4-FFF2-40B4-BE49-F238E27FC236}">
                  <a16:creationId xmlns:a16="http://schemas.microsoft.com/office/drawing/2014/main" id="{854011B6-790F-45A1-B833-0B6936CC1FAB}"/>
                </a:ext>
              </a:extLst>
            </p:cNvPr>
            <p:cNvGrpSpPr/>
            <p:nvPr/>
          </p:nvGrpSpPr>
          <p:grpSpPr>
            <a:xfrm>
              <a:off x="2796700" y="2837587"/>
              <a:ext cx="1297321" cy="881843"/>
              <a:chOff x="2356173" y="3163487"/>
              <a:chExt cx="1297321" cy="881843"/>
            </a:xfrm>
          </p:grpSpPr>
          <p:grpSp>
            <p:nvGrpSpPr>
              <p:cNvPr id="184" name="Group 183">
                <a:extLst>
                  <a:ext uri="{FF2B5EF4-FFF2-40B4-BE49-F238E27FC236}">
                    <a16:creationId xmlns:a16="http://schemas.microsoft.com/office/drawing/2014/main" id="{0419CAC4-DAF7-4976-B487-5BE2CFE90AA4}"/>
                  </a:ext>
                </a:extLst>
              </p:cNvPr>
              <p:cNvGrpSpPr/>
              <p:nvPr/>
            </p:nvGrpSpPr>
            <p:grpSpPr>
              <a:xfrm>
                <a:off x="2356173" y="3163487"/>
                <a:ext cx="1109358" cy="752471"/>
                <a:chOff x="1909768" y="2714625"/>
                <a:chExt cx="1109358" cy="752471"/>
              </a:xfrm>
            </p:grpSpPr>
            <p:sp>
              <p:nvSpPr>
                <p:cNvPr id="186" name="Rectangle 185">
                  <a:extLst>
                    <a:ext uri="{FF2B5EF4-FFF2-40B4-BE49-F238E27FC236}">
                      <a16:creationId xmlns:a16="http://schemas.microsoft.com/office/drawing/2014/main" id="{81D85C49-8F9D-4295-8FF5-DF46B70CCE67}"/>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7" name="Rectangle 186">
                  <a:extLst>
                    <a:ext uri="{FF2B5EF4-FFF2-40B4-BE49-F238E27FC236}">
                      <a16:creationId xmlns:a16="http://schemas.microsoft.com/office/drawing/2014/main" id="{1B75C869-FE9D-4113-BE1E-B6FE467DDEB3}"/>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85" name="Picture 184">
                <a:extLst>
                  <a:ext uri="{FF2B5EF4-FFF2-40B4-BE49-F238E27FC236}">
                    <a16:creationId xmlns:a16="http://schemas.microsoft.com/office/drawing/2014/main" id="{2FD2349B-247F-43CE-A486-ABEF5EF457A6}"/>
                  </a:ext>
                </a:extLst>
              </p:cNvPr>
              <p:cNvPicPr>
                <a:picLocks noChangeAspect="1"/>
              </p:cNvPicPr>
              <p:nvPr/>
            </p:nvPicPr>
            <p:blipFill>
              <a:blip r:embed="rId3"/>
              <a:stretch>
                <a:fillRect/>
              </a:stretch>
            </p:blipFill>
            <p:spPr>
              <a:xfrm>
                <a:off x="2687008" y="3252464"/>
                <a:ext cx="966486" cy="792866"/>
              </a:xfrm>
              <a:prstGeom prst="rect">
                <a:avLst/>
              </a:prstGeom>
              <a:solidFill>
                <a:schemeClr val="bg1"/>
              </a:solidFill>
            </p:spPr>
          </p:pic>
        </p:grpSp>
        <p:grpSp>
          <p:nvGrpSpPr>
            <p:cNvPr id="179" name="Group 178">
              <a:extLst>
                <a:ext uri="{FF2B5EF4-FFF2-40B4-BE49-F238E27FC236}">
                  <a16:creationId xmlns:a16="http://schemas.microsoft.com/office/drawing/2014/main" id="{9E93D6BC-B182-4EA5-9ED5-05BC8B22C994}"/>
                </a:ext>
              </a:extLst>
            </p:cNvPr>
            <p:cNvGrpSpPr/>
            <p:nvPr/>
          </p:nvGrpSpPr>
          <p:grpSpPr>
            <a:xfrm>
              <a:off x="4510087" y="2882075"/>
              <a:ext cx="1297321" cy="910029"/>
              <a:chOff x="2356173" y="3163487"/>
              <a:chExt cx="1297321" cy="910029"/>
            </a:xfrm>
          </p:grpSpPr>
          <p:grpSp>
            <p:nvGrpSpPr>
              <p:cNvPr id="180" name="Group 179">
                <a:extLst>
                  <a:ext uri="{FF2B5EF4-FFF2-40B4-BE49-F238E27FC236}">
                    <a16:creationId xmlns:a16="http://schemas.microsoft.com/office/drawing/2014/main" id="{D5A58193-6997-404F-9139-96F83837BB24}"/>
                  </a:ext>
                </a:extLst>
              </p:cNvPr>
              <p:cNvGrpSpPr/>
              <p:nvPr/>
            </p:nvGrpSpPr>
            <p:grpSpPr>
              <a:xfrm>
                <a:off x="2356173" y="3163487"/>
                <a:ext cx="1109358" cy="752471"/>
                <a:chOff x="1909768" y="2714625"/>
                <a:chExt cx="1109358" cy="752471"/>
              </a:xfrm>
            </p:grpSpPr>
            <p:sp>
              <p:nvSpPr>
                <p:cNvPr id="182" name="Rectangle 181">
                  <a:extLst>
                    <a:ext uri="{FF2B5EF4-FFF2-40B4-BE49-F238E27FC236}">
                      <a16:creationId xmlns:a16="http://schemas.microsoft.com/office/drawing/2014/main" id="{E3799EB7-AB7D-49B8-BA46-FC413EA4CAF3}"/>
                    </a:ext>
                  </a:extLst>
                </p:cNvPr>
                <p:cNvSpPr/>
                <p:nvPr/>
              </p:nvSpPr>
              <p:spPr>
                <a:xfrm>
                  <a:off x="1909768" y="2714625"/>
                  <a:ext cx="899805"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3" name="Rectangle 182">
                  <a:extLst>
                    <a:ext uri="{FF2B5EF4-FFF2-40B4-BE49-F238E27FC236}">
                      <a16:creationId xmlns:a16="http://schemas.microsoft.com/office/drawing/2014/main" id="{83DC83F7-FDB3-40E5-8C06-7F4FE3EDDEDA}"/>
                    </a:ext>
                  </a:extLst>
                </p:cNvPr>
                <p:cNvSpPr/>
                <p:nvPr/>
              </p:nvSpPr>
              <p:spPr>
                <a:xfrm>
                  <a:off x="2052640" y="2752721"/>
                  <a:ext cx="966486" cy="714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81" name="Picture 180">
                <a:extLst>
                  <a:ext uri="{FF2B5EF4-FFF2-40B4-BE49-F238E27FC236}">
                    <a16:creationId xmlns:a16="http://schemas.microsoft.com/office/drawing/2014/main" id="{6AE36136-0DEF-496B-AAE2-64ECC794F179}"/>
                  </a:ext>
                </a:extLst>
              </p:cNvPr>
              <p:cNvPicPr>
                <a:picLocks noChangeAspect="1"/>
              </p:cNvPicPr>
              <p:nvPr/>
            </p:nvPicPr>
            <p:blipFill>
              <a:blip r:embed="rId3"/>
              <a:stretch>
                <a:fillRect/>
              </a:stretch>
            </p:blipFill>
            <p:spPr>
              <a:xfrm>
                <a:off x="2687008" y="3280650"/>
                <a:ext cx="966486" cy="792866"/>
              </a:xfrm>
              <a:prstGeom prst="rect">
                <a:avLst/>
              </a:prstGeom>
              <a:solidFill>
                <a:schemeClr val="bg1"/>
              </a:solidFill>
            </p:spPr>
          </p:pic>
        </p:grpSp>
      </p:grpSp>
      <p:sp>
        <p:nvSpPr>
          <p:cNvPr id="196" name="TextBox 195">
            <a:extLst>
              <a:ext uri="{FF2B5EF4-FFF2-40B4-BE49-F238E27FC236}">
                <a16:creationId xmlns:a16="http://schemas.microsoft.com/office/drawing/2014/main" id="{C6B1995F-F3A3-42E7-B1A9-B2C6FB7C1F0C}"/>
              </a:ext>
            </a:extLst>
          </p:cNvPr>
          <p:cNvSpPr txBox="1"/>
          <p:nvPr/>
        </p:nvSpPr>
        <p:spPr>
          <a:xfrm>
            <a:off x="5728056" y="4694860"/>
            <a:ext cx="2071695" cy="584775"/>
          </a:xfrm>
          <a:prstGeom prst="rect">
            <a:avLst/>
          </a:prstGeom>
          <a:noFill/>
        </p:spPr>
        <p:txBody>
          <a:bodyPr wrap="square" rtlCol="0">
            <a:spAutoFit/>
          </a:bodyPr>
          <a:lstStyle/>
          <a:p>
            <a:r>
              <a:rPr lang="en-GB" sz="3200" i="1" dirty="0">
                <a:solidFill>
                  <a:schemeClr val="accent1">
                    <a:lumMod val="75000"/>
                  </a:schemeClr>
                </a:solidFill>
                <a:latin typeface="Times New Roman" panose="02020603050405020304" pitchFamily="18" charset="0"/>
                <a:cs typeface="Times New Roman" panose="02020603050405020304" pitchFamily="18" charset="0"/>
              </a:rPr>
              <a:t>Provisional</a:t>
            </a:r>
          </a:p>
        </p:txBody>
      </p:sp>
      <p:sp>
        <p:nvSpPr>
          <p:cNvPr id="198" name="TextBox 197">
            <a:extLst>
              <a:ext uri="{FF2B5EF4-FFF2-40B4-BE49-F238E27FC236}">
                <a16:creationId xmlns:a16="http://schemas.microsoft.com/office/drawing/2014/main" id="{1185A8BA-C6D6-4B4D-81A9-496F0965EBB5}"/>
              </a:ext>
            </a:extLst>
          </p:cNvPr>
          <p:cNvSpPr txBox="1"/>
          <p:nvPr/>
        </p:nvSpPr>
        <p:spPr>
          <a:xfrm>
            <a:off x="5718948" y="2437460"/>
            <a:ext cx="2071695" cy="584775"/>
          </a:xfrm>
          <a:prstGeom prst="rect">
            <a:avLst/>
          </a:prstGeom>
          <a:noFill/>
        </p:spPr>
        <p:txBody>
          <a:bodyPr wrap="square" rtlCol="0">
            <a:spAutoFit/>
          </a:bodyPr>
          <a:lstStyle/>
          <a:p>
            <a:r>
              <a:rPr lang="en-GB" sz="3200" i="1" dirty="0">
                <a:solidFill>
                  <a:schemeClr val="accent1">
                    <a:lumMod val="75000"/>
                  </a:schemeClr>
                </a:solidFill>
                <a:latin typeface="Times New Roman" panose="02020603050405020304" pitchFamily="18" charset="0"/>
                <a:cs typeface="Times New Roman" panose="02020603050405020304" pitchFamily="18" charset="0"/>
              </a:rPr>
              <a:t>Provisional</a:t>
            </a:r>
          </a:p>
        </p:txBody>
      </p:sp>
      <p:sp>
        <p:nvSpPr>
          <p:cNvPr id="199" name="TextBox 198">
            <a:extLst>
              <a:ext uri="{FF2B5EF4-FFF2-40B4-BE49-F238E27FC236}">
                <a16:creationId xmlns:a16="http://schemas.microsoft.com/office/drawing/2014/main" id="{C6E95E64-506F-4DA4-8F4F-67B97932DC4C}"/>
              </a:ext>
            </a:extLst>
          </p:cNvPr>
          <p:cNvSpPr txBox="1"/>
          <p:nvPr/>
        </p:nvSpPr>
        <p:spPr>
          <a:xfrm>
            <a:off x="6164087" y="3460548"/>
            <a:ext cx="2071695" cy="584775"/>
          </a:xfrm>
          <a:prstGeom prst="rect">
            <a:avLst/>
          </a:prstGeom>
          <a:noFill/>
        </p:spPr>
        <p:txBody>
          <a:bodyPr wrap="square" rtlCol="0">
            <a:spAutoFit/>
          </a:bodyPr>
          <a:lstStyle/>
          <a:p>
            <a:r>
              <a:rPr lang="en-GB" sz="3200" i="1" dirty="0">
                <a:solidFill>
                  <a:schemeClr val="accent1">
                    <a:lumMod val="75000"/>
                  </a:schemeClr>
                </a:solidFill>
                <a:latin typeface="Times New Roman" panose="02020603050405020304" pitchFamily="18" charset="0"/>
                <a:cs typeface="Times New Roman" panose="02020603050405020304" pitchFamily="18" charset="0"/>
              </a:rPr>
              <a:t>Final</a:t>
            </a:r>
          </a:p>
        </p:txBody>
      </p:sp>
      <p:sp>
        <p:nvSpPr>
          <p:cNvPr id="200" name="TextBox 199">
            <a:extLst>
              <a:ext uri="{FF2B5EF4-FFF2-40B4-BE49-F238E27FC236}">
                <a16:creationId xmlns:a16="http://schemas.microsoft.com/office/drawing/2014/main" id="{1DF111BB-BAD9-4A3E-8F68-C6933F86803E}"/>
              </a:ext>
            </a:extLst>
          </p:cNvPr>
          <p:cNvSpPr txBox="1"/>
          <p:nvPr/>
        </p:nvSpPr>
        <p:spPr>
          <a:xfrm>
            <a:off x="2496349" y="1551767"/>
            <a:ext cx="3878868" cy="584775"/>
          </a:xfrm>
          <a:prstGeom prst="rect">
            <a:avLst/>
          </a:prstGeom>
          <a:noFill/>
        </p:spPr>
        <p:txBody>
          <a:bodyPr wrap="square" rtlCol="0">
            <a:spAutoFit/>
          </a:bodyPr>
          <a:lstStyle/>
          <a:p>
            <a:r>
              <a:rPr lang="en-GB" sz="3200" i="1" dirty="0" err="1">
                <a:solidFill>
                  <a:schemeClr val="accent1">
                    <a:lumMod val="75000"/>
                  </a:schemeClr>
                </a:solidFill>
                <a:latin typeface="Times New Roman" panose="02020603050405020304" pitchFamily="18" charset="0"/>
                <a:cs typeface="Times New Roman" panose="02020603050405020304" pitchFamily="18" charset="0"/>
              </a:rPr>
              <a:t>Backseries</a:t>
            </a:r>
            <a:r>
              <a:rPr lang="en-GB" sz="3200" i="1" dirty="0">
                <a:solidFill>
                  <a:schemeClr val="accent1">
                    <a:lumMod val="75000"/>
                  </a:schemeClr>
                </a:solidFill>
                <a:latin typeface="Times New Roman" panose="02020603050405020304" pitchFamily="18" charset="0"/>
                <a:cs typeface="Times New Roman" panose="02020603050405020304" pitchFamily="18" charset="0"/>
                <a:sym typeface="Wingdings" panose="05000000000000000000" pitchFamily="2" charset="2"/>
              </a:rPr>
              <a:t> Forecast</a:t>
            </a:r>
            <a:endParaRPr lang="en-GB" sz="3200" i="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201" name="TextBox 200">
            <a:extLst>
              <a:ext uri="{FF2B5EF4-FFF2-40B4-BE49-F238E27FC236}">
                <a16:creationId xmlns:a16="http://schemas.microsoft.com/office/drawing/2014/main" id="{780A365B-E999-4E7B-A312-96EDB20194B5}"/>
              </a:ext>
            </a:extLst>
          </p:cNvPr>
          <p:cNvSpPr txBox="1"/>
          <p:nvPr/>
        </p:nvSpPr>
        <p:spPr>
          <a:xfrm>
            <a:off x="6191440" y="5646945"/>
            <a:ext cx="2071695" cy="584775"/>
          </a:xfrm>
          <a:prstGeom prst="rect">
            <a:avLst/>
          </a:prstGeom>
          <a:noFill/>
        </p:spPr>
        <p:txBody>
          <a:bodyPr wrap="square" rtlCol="0">
            <a:spAutoFit/>
          </a:bodyPr>
          <a:lstStyle/>
          <a:p>
            <a:r>
              <a:rPr lang="en-GB" sz="3200" i="1" dirty="0">
                <a:solidFill>
                  <a:schemeClr val="accent1">
                    <a:lumMod val="75000"/>
                  </a:schemeClr>
                </a:solidFill>
                <a:latin typeface="Times New Roman" panose="02020603050405020304" pitchFamily="18" charset="0"/>
                <a:cs typeface="Times New Roman" panose="02020603050405020304" pitchFamily="18" charset="0"/>
              </a:rPr>
              <a:t>Final</a:t>
            </a:r>
          </a:p>
        </p:txBody>
      </p:sp>
      <p:sp>
        <p:nvSpPr>
          <p:cNvPr id="202" name="TextBox 201">
            <a:extLst>
              <a:ext uri="{FF2B5EF4-FFF2-40B4-BE49-F238E27FC236}">
                <a16:creationId xmlns:a16="http://schemas.microsoft.com/office/drawing/2014/main" id="{668EECE8-BB5D-412E-81A9-29C1E28FE4F5}"/>
              </a:ext>
            </a:extLst>
          </p:cNvPr>
          <p:cNvSpPr txBox="1"/>
          <p:nvPr/>
        </p:nvSpPr>
        <p:spPr>
          <a:xfrm>
            <a:off x="7318257" y="1546951"/>
            <a:ext cx="3878868" cy="584775"/>
          </a:xfrm>
          <a:prstGeom prst="rect">
            <a:avLst/>
          </a:prstGeom>
          <a:noFill/>
        </p:spPr>
        <p:txBody>
          <a:bodyPr wrap="square" rtlCol="0">
            <a:spAutoFit/>
          </a:bodyPr>
          <a:lstStyle/>
          <a:p>
            <a:r>
              <a:rPr lang="en-GB" sz="3200" i="1" dirty="0" err="1">
                <a:solidFill>
                  <a:schemeClr val="accent1">
                    <a:lumMod val="75000"/>
                  </a:schemeClr>
                </a:solidFill>
                <a:latin typeface="Times New Roman" panose="02020603050405020304" pitchFamily="18" charset="0"/>
                <a:cs typeface="Times New Roman" panose="02020603050405020304" pitchFamily="18" charset="0"/>
              </a:rPr>
              <a:t>Backseries</a:t>
            </a:r>
            <a:r>
              <a:rPr lang="en-GB" sz="3200" i="1" dirty="0">
                <a:solidFill>
                  <a:schemeClr val="accent1">
                    <a:lumMod val="75000"/>
                  </a:schemeClr>
                </a:solidFill>
                <a:latin typeface="Times New Roman" panose="02020603050405020304" pitchFamily="18" charset="0"/>
                <a:cs typeface="Times New Roman" panose="02020603050405020304" pitchFamily="18" charset="0"/>
                <a:sym typeface="Wingdings" panose="05000000000000000000" pitchFamily="2" charset="2"/>
              </a:rPr>
              <a:t> Forecast</a:t>
            </a:r>
            <a:endParaRPr lang="en-GB" sz="3200" i="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4C6A411B-9070-4B41-997D-8F221894E1B3}"/>
              </a:ext>
            </a:extLst>
          </p:cNvPr>
          <p:cNvSpPr txBox="1"/>
          <p:nvPr/>
        </p:nvSpPr>
        <p:spPr>
          <a:xfrm>
            <a:off x="3261634" y="2438508"/>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1</a:t>
            </a:r>
          </a:p>
        </p:txBody>
      </p:sp>
      <p:sp>
        <p:nvSpPr>
          <p:cNvPr id="112" name="TextBox 111">
            <a:extLst>
              <a:ext uri="{FF2B5EF4-FFF2-40B4-BE49-F238E27FC236}">
                <a16:creationId xmlns:a16="http://schemas.microsoft.com/office/drawing/2014/main" id="{BD8BFA80-4DE1-49FD-B5EC-A43CF1BBDFC5}"/>
              </a:ext>
            </a:extLst>
          </p:cNvPr>
          <p:cNvSpPr txBox="1"/>
          <p:nvPr/>
        </p:nvSpPr>
        <p:spPr>
          <a:xfrm>
            <a:off x="3278684" y="3692755"/>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9</a:t>
            </a:r>
          </a:p>
        </p:txBody>
      </p:sp>
      <p:sp>
        <p:nvSpPr>
          <p:cNvPr id="113" name="TextBox 112">
            <a:extLst>
              <a:ext uri="{FF2B5EF4-FFF2-40B4-BE49-F238E27FC236}">
                <a16:creationId xmlns:a16="http://schemas.microsoft.com/office/drawing/2014/main" id="{B8D76F14-57DE-487E-B7A1-13BDD4816866}"/>
              </a:ext>
            </a:extLst>
          </p:cNvPr>
          <p:cNvSpPr txBox="1"/>
          <p:nvPr/>
        </p:nvSpPr>
        <p:spPr>
          <a:xfrm>
            <a:off x="5022081" y="3677884"/>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10</a:t>
            </a:r>
          </a:p>
        </p:txBody>
      </p:sp>
      <p:sp>
        <p:nvSpPr>
          <p:cNvPr id="114" name="TextBox 113">
            <a:extLst>
              <a:ext uri="{FF2B5EF4-FFF2-40B4-BE49-F238E27FC236}">
                <a16:creationId xmlns:a16="http://schemas.microsoft.com/office/drawing/2014/main" id="{D208400D-9CED-4F58-8D81-5B72DCD5359C}"/>
              </a:ext>
            </a:extLst>
          </p:cNvPr>
          <p:cNvSpPr txBox="1"/>
          <p:nvPr/>
        </p:nvSpPr>
        <p:spPr>
          <a:xfrm>
            <a:off x="3412967" y="4744196"/>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3</a:t>
            </a:r>
          </a:p>
        </p:txBody>
      </p:sp>
      <p:sp>
        <p:nvSpPr>
          <p:cNvPr id="115" name="TextBox 114">
            <a:extLst>
              <a:ext uri="{FF2B5EF4-FFF2-40B4-BE49-F238E27FC236}">
                <a16:creationId xmlns:a16="http://schemas.microsoft.com/office/drawing/2014/main" id="{6B42CAC4-02D8-44A5-A613-FCE8E75249D1}"/>
              </a:ext>
            </a:extLst>
          </p:cNvPr>
          <p:cNvSpPr txBox="1"/>
          <p:nvPr/>
        </p:nvSpPr>
        <p:spPr>
          <a:xfrm>
            <a:off x="5041146" y="4738933"/>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4</a:t>
            </a:r>
          </a:p>
        </p:txBody>
      </p:sp>
      <p:sp>
        <p:nvSpPr>
          <p:cNvPr id="116" name="TextBox 115">
            <a:extLst>
              <a:ext uri="{FF2B5EF4-FFF2-40B4-BE49-F238E27FC236}">
                <a16:creationId xmlns:a16="http://schemas.microsoft.com/office/drawing/2014/main" id="{D1F44AAC-A16E-4F18-8BE1-729B616894C9}"/>
              </a:ext>
            </a:extLst>
          </p:cNvPr>
          <p:cNvSpPr txBox="1"/>
          <p:nvPr/>
        </p:nvSpPr>
        <p:spPr>
          <a:xfrm>
            <a:off x="3407611" y="5674038"/>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11</a:t>
            </a:r>
          </a:p>
        </p:txBody>
      </p:sp>
      <p:sp>
        <p:nvSpPr>
          <p:cNvPr id="117" name="TextBox 116">
            <a:extLst>
              <a:ext uri="{FF2B5EF4-FFF2-40B4-BE49-F238E27FC236}">
                <a16:creationId xmlns:a16="http://schemas.microsoft.com/office/drawing/2014/main" id="{767C62BA-A84C-4B0B-9573-A30025F49509}"/>
              </a:ext>
            </a:extLst>
          </p:cNvPr>
          <p:cNvSpPr txBox="1"/>
          <p:nvPr/>
        </p:nvSpPr>
        <p:spPr>
          <a:xfrm>
            <a:off x="5120998" y="5760357"/>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12</a:t>
            </a:r>
          </a:p>
        </p:txBody>
      </p:sp>
      <p:sp>
        <p:nvSpPr>
          <p:cNvPr id="118" name="TextBox 117">
            <a:extLst>
              <a:ext uri="{FF2B5EF4-FFF2-40B4-BE49-F238E27FC236}">
                <a16:creationId xmlns:a16="http://schemas.microsoft.com/office/drawing/2014/main" id="{ABF06A0E-3968-48DC-8273-23CBEB560CD0}"/>
              </a:ext>
            </a:extLst>
          </p:cNvPr>
          <p:cNvSpPr txBox="1"/>
          <p:nvPr/>
        </p:nvSpPr>
        <p:spPr>
          <a:xfrm>
            <a:off x="8340441" y="2630520"/>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5</a:t>
            </a:r>
          </a:p>
        </p:txBody>
      </p:sp>
      <p:sp>
        <p:nvSpPr>
          <p:cNvPr id="119" name="TextBox 118">
            <a:extLst>
              <a:ext uri="{FF2B5EF4-FFF2-40B4-BE49-F238E27FC236}">
                <a16:creationId xmlns:a16="http://schemas.microsoft.com/office/drawing/2014/main" id="{AF358296-AF0B-45C1-AA7D-0649FFD55E72}"/>
              </a:ext>
            </a:extLst>
          </p:cNvPr>
          <p:cNvSpPr txBox="1"/>
          <p:nvPr/>
        </p:nvSpPr>
        <p:spPr>
          <a:xfrm>
            <a:off x="10073327" y="2618526"/>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6</a:t>
            </a:r>
          </a:p>
        </p:txBody>
      </p:sp>
      <p:sp>
        <p:nvSpPr>
          <p:cNvPr id="120" name="TextBox 119">
            <a:extLst>
              <a:ext uri="{FF2B5EF4-FFF2-40B4-BE49-F238E27FC236}">
                <a16:creationId xmlns:a16="http://schemas.microsoft.com/office/drawing/2014/main" id="{4787ECCB-8CD7-4AFE-8751-83E399D3B7A4}"/>
              </a:ext>
            </a:extLst>
          </p:cNvPr>
          <p:cNvSpPr txBox="1"/>
          <p:nvPr/>
        </p:nvSpPr>
        <p:spPr>
          <a:xfrm>
            <a:off x="8330871" y="3553146"/>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13</a:t>
            </a:r>
          </a:p>
        </p:txBody>
      </p:sp>
      <p:sp>
        <p:nvSpPr>
          <p:cNvPr id="121" name="TextBox 120">
            <a:extLst>
              <a:ext uri="{FF2B5EF4-FFF2-40B4-BE49-F238E27FC236}">
                <a16:creationId xmlns:a16="http://schemas.microsoft.com/office/drawing/2014/main" id="{34F8D118-6AC6-424A-83D9-0C17DB1491F3}"/>
              </a:ext>
            </a:extLst>
          </p:cNvPr>
          <p:cNvSpPr txBox="1"/>
          <p:nvPr/>
        </p:nvSpPr>
        <p:spPr>
          <a:xfrm>
            <a:off x="10055863" y="3592078"/>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14</a:t>
            </a:r>
          </a:p>
        </p:txBody>
      </p:sp>
      <p:sp>
        <p:nvSpPr>
          <p:cNvPr id="122" name="TextBox 121">
            <a:extLst>
              <a:ext uri="{FF2B5EF4-FFF2-40B4-BE49-F238E27FC236}">
                <a16:creationId xmlns:a16="http://schemas.microsoft.com/office/drawing/2014/main" id="{E58B4852-7CEA-4586-B631-67CCC2C6BCEC}"/>
              </a:ext>
            </a:extLst>
          </p:cNvPr>
          <p:cNvSpPr txBox="1"/>
          <p:nvPr/>
        </p:nvSpPr>
        <p:spPr>
          <a:xfrm>
            <a:off x="8455674" y="4758736"/>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7</a:t>
            </a:r>
          </a:p>
        </p:txBody>
      </p:sp>
      <p:sp>
        <p:nvSpPr>
          <p:cNvPr id="123" name="TextBox 122">
            <a:extLst>
              <a:ext uri="{FF2B5EF4-FFF2-40B4-BE49-F238E27FC236}">
                <a16:creationId xmlns:a16="http://schemas.microsoft.com/office/drawing/2014/main" id="{C2832DCE-AB9C-44F4-BFA3-9557560F0D5B}"/>
              </a:ext>
            </a:extLst>
          </p:cNvPr>
          <p:cNvSpPr txBox="1"/>
          <p:nvPr/>
        </p:nvSpPr>
        <p:spPr>
          <a:xfrm>
            <a:off x="10080907" y="4812141"/>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8</a:t>
            </a:r>
          </a:p>
        </p:txBody>
      </p:sp>
      <p:sp>
        <p:nvSpPr>
          <p:cNvPr id="124" name="TextBox 123">
            <a:extLst>
              <a:ext uri="{FF2B5EF4-FFF2-40B4-BE49-F238E27FC236}">
                <a16:creationId xmlns:a16="http://schemas.microsoft.com/office/drawing/2014/main" id="{974A5B55-8CF1-455D-B9CD-A02BA3C21800}"/>
              </a:ext>
            </a:extLst>
          </p:cNvPr>
          <p:cNvSpPr txBox="1"/>
          <p:nvPr/>
        </p:nvSpPr>
        <p:spPr>
          <a:xfrm>
            <a:off x="8488972" y="5744578"/>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15</a:t>
            </a:r>
          </a:p>
        </p:txBody>
      </p:sp>
      <p:sp>
        <p:nvSpPr>
          <p:cNvPr id="125" name="TextBox 124">
            <a:extLst>
              <a:ext uri="{FF2B5EF4-FFF2-40B4-BE49-F238E27FC236}">
                <a16:creationId xmlns:a16="http://schemas.microsoft.com/office/drawing/2014/main" id="{1768DBC2-1E68-46F4-9EA6-21FA5E299FB2}"/>
              </a:ext>
            </a:extLst>
          </p:cNvPr>
          <p:cNvSpPr txBox="1"/>
          <p:nvPr/>
        </p:nvSpPr>
        <p:spPr>
          <a:xfrm>
            <a:off x="10186743" y="5810035"/>
            <a:ext cx="568970" cy="461665"/>
          </a:xfrm>
          <a:prstGeom prst="rect">
            <a:avLst/>
          </a:prstGeom>
          <a:solidFill>
            <a:srgbClr val="FFFF00"/>
          </a:solidFill>
          <a:ln w="25400">
            <a:solidFill>
              <a:schemeClr val="tx1"/>
            </a:solidFill>
          </a:ln>
        </p:spPr>
        <p:txBody>
          <a:bodyPr wrap="square" rtlCol="0">
            <a:spAutoFit/>
          </a:bodyPr>
          <a:lstStyle/>
          <a:p>
            <a:r>
              <a:rPr lang="en-GB" sz="2400">
                <a:solidFill>
                  <a:srgbClr val="C00000"/>
                </a:solidFill>
              </a:rPr>
              <a:t>16</a:t>
            </a:r>
            <a:endParaRPr lang="en-GB" sz="2400" dirty="0">
              <a:solidFill>
                <a:srgbClr val="C00000"/>
              </a:solidFill>
            </a:endParaRPr>
          </a:p>
        </p:txBody>
      </p:sp>
      <p:sp>
        <p:nvSpPr>
          <p:cNvPr id="126" name="TextBox 125">
            <a:extLst>
              <a:ext uri="{FF2B5EF4-FFF2-40B4-BE49-F238E27FC236}">
                <a16:creationId xmlns:a16="http://schemas.microsoft.com/office/drawing/2014/main" id="{9BE715C5-932C-45C7-8B69-59BE3FABF2B7}"/>
              </a:ext>
            </a:extLst>
          </p:cNvPr>
          <p:cNvSpPr txBox="1"/>
          <p:nvPr/>
        </p:nvSpPr>
        <p:spPr>
          <a:xfrm>
            <a:off x="4998626" y="2488914"/>
            <a:ext cx="568970" cy="461665"/>
          </a:xfrm>
          <a:prstGeom prst="rect">
            <a:avLst/>
          </a:prstGeom>
          <a:solidFill>
            <a:srgbClr val="FFFF00"/>
          </a:solidFill>
          <a:ln w="25400">
            <a:solidFill>
              <a:schemeClr val="tx1"/>
            </a:solidFill>
          </a:ln>
        </p:spPr>
        <p:txBody>
          <a:bodyPr wrap="square" rtlCol="0">
            <a:spAutoFit/>
          </a:bodyPr>
          <a:lstStyle/>
          <a:p>
            <a:r>
              <a:rPr lang="en-GB" sz="2400" dirty="0">
                <a:solidFill>
                  <a:srgbClr val="C00000"/>
                </a:solidFill>
              </a:rPr>
              <a:t>2</a:t>
            </a:r>
          </a:p>
        </p:txBody>
      </p:sp>
    </p:spTree>
    <p:extLst>
      <p:ext uri="{BB962C8B-B14F-4D97-AF65-F5344CB8AC3E}">
        <p14:creationId xmlns:p14="http://schemas.microsoft.com/office/powerpoint/2010/main" val="130088905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361644E6-F43D-404C-B668-C7A543AE6C71}"/>
              </a:ext>
            </a:extLst>
          </p:cNvPr>
          <p:cNvGrpSpPr/>
          <p:nvPr/>
        </p:nvGrpSpPr>
        <p:grpSpPr>
          <a:xfrm>
            <a:off x="3194864" y="2505489"/>
            <a:ext cx="4955177" cy="1356919"/>
            <a:chOff x="2271755" y="2488072"/>
            <a:chExt cx="4955177" cy="1356919"/>
          </a:xfrm>
        </p:grpSpPr>
        <p:sp>
          <p:nvSpPr>
            <p:cNvPr id="5" name="Rectangle 4">
              <a:extLst>
                <a:ext uri="{FF2B5EF4-FFF2-40B4-BE49-F238E27FC236}">
                  <a16:creationId xmlns:a16="http://schemas.microsoft.com/office/drawing/2014/main" id="{AAB43444-3AFD-4C75-87C2-DF61D4665193}"/>
                </a:ext>
              </a:extLst>
            </p:cNvPr>
            <p:cNvSpPr/>
            <p:nvPr/>
          </p:nvSpPr>
          <p:spPr>
            <a:xfrm>
              <a:off x="2271755" y="2488072"/>
              <a:ext cx="4955177" cy="1356919"/>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4FC8534F-D655-4F3C-BED5-FB2CD1FE583F}"/>
                </a:ext>
              </a:extLst>
            </p:cNvPr>
            <p:cNvSpPr txBox="1"/>
            <p:nvPr/>
          </p:nvSpPr>
          <p:spPr>
            <a:xfrm>
              <a:off x="2560766" y="3156376"/>
              <a:ext cx="1023059" cy="523221"/>
            </a:xfrm>
            <a:prstGeom prst="rect">
              <a:avLst/>
            </a:prstGeom>
            <a:noFill/>
            <a:ln>
              <a:solidFill>
                <a:schemeClr val="tx1"/>
              </a:solidFill>
            </a:ln>
          </p:spPr>
          <p:txBody>
            <a:bodyPr wrap="square" rtlCol="0">
              <a:spAutoFit/>
            </a:bodyPr>
            <a:lstStyle/>
            <a:p>
              <a:r>
                <a:rPr lang="en-GB" sz="1400"/>
                <a:t>Population stock</a:t>
              </a:r>
            </a:p>
          </p:txBody>
        </p:sp>
        <p:sp>
          <p:nvSpPr>
            <p:cNvPr id="7" name="TextBox 6">
              <a:extLst>
                <a:ext uri="{FF2B5EF4-FFF2-40B4-BE49-F238E27FC236}">
                  <a16:creationId xmlns:a16="http://schemas.microsoft.com/office/drawing/2014/main" id="{AA06AB0B-B7E7-44CA-BE6A-B646C7771025}"/>
                </a:ext>
              </a:extLst>
            </p:cNvPr>
            <p:cNvSpPr txBox="1"/>
            <p:nvPr/>
          </p:nvSpPr>
          <p:spPr>
            <a:xfrm>
              <a:off x="3616434" y="3156376"/>
              <a:ext cx="619188" cy="307777"/>
            </a:xfrm>
            <a:prstGeom prst="rect">
              <a:avLst/>
            </a:prstGeom>
            <a:noFill/>
            <a:ln>
              <a:solidFill>
                <a:schemeClr val="tx1"/>
              </a:solidFill>
            </a:ln>
          </p:spPr>
          <p:txBody>
            <a:bodyPr wrap="square" rtlCol="0">
              <a:spAutoFit/>
            </a:bodyPr>
            <a:lstStyle/>
            <a:p>
              <a:r>
                <a:rPr lang="en-GB" sz="1400"/>
                <a:t>Births</a:t>
              </a:r>
            </a:p>
          </p:txBody>
        </p:sp>
        <p:sp>
          <p:nvSpPr>
            <p:cNvPr id="8" name="TextBox 7">
              <a:extLst>
                <a:ext uri="{FF2B5EF4-FFF2-40B4-BE49-F238E27FC236}">
                  <a16:creationId xmlns:a16="http://schemas.microsoft.com/office/drawing/2014/main" id="{DA2D5C70-125B-41C9-9A43-968C9CEBC236}"/>
                </a:ext>
              </a:extLst>
            </p:cNvPr>
            <p:cNvSpPr txBox="1"/>
            <p:nvPr/>
          </p:nvSpPr>
          <p:spPr>
            <a:xfrm>
              <a:off x="4268232" y="3166532"/>
              <a:ext cx="707535" cy="307777"/>
            </a:xfrm>
            <a:prstGeom prst="rect">
              <a:avLst/>
            </a:prstGeom>
            <a:noFill/>
            <a:ln>
              <a:solidFill>
                <a:schemeClr val="tx1"/>
              </a:solidFill>
            </a:ln>
          </p:spPr>
          <p:txBody>
            <a:bodyPr wrap="square" rtlCol="0">
              <a:spAutoFit/>
            </a:bodyPr>
            <a:lstStyle/>
            <a:p>
              <a:r>
                <a:rPr lang="en-GB" sz="1400"/>
                <a:t>Deaths</a:t>
              </a:r>
            </a:p>
          </p:txBody>
        </p:sp>
        <p:sp>
          <p:nvSpPr>
            <p:cNvPr id="9" name="TextBox 8">
              <a:extLst>
                <a:ext uri="{FF2B5EF4-FFF2-40B4-BE49-F238E27FC236}">
                  <a16:creationId xmlns:a16="http://schemas.microsoft.com/office/drawing/2014/main" id="{BAFFC69F-D4F8-43CB-BC67-B27510FD7EBA}"/>
                </a:ext>
              </a:extLst>
            </p:cNvPr>
            <p:cNvSpPr txBox="1"/>
            <p:nvPr/>
          </p:nvSpPr>
          <p:spPr>
            <a:xfrm>
              <a:off x="5008376" y="3167389"/>
              <a:ext cx="1218730" cy="523221"/>
            </a:xfrm>
            <a:prstGeom prst="rect">
              <a:avLst/>
            </a:prstGeom>
            <a:noFill/>
            <a:ln>
              <a:solidFill>
                <a:schemeClr val="tx1"/>
              </a:solidFill>
            </a:ln>
          </p:spPr>
          <p:txBody>
            <a:bodyPr wrap="square" rtlCol="0">
              <a:spAutoFit/>
            </a:bodyPr>
            <a:lstStyle/>
            <a:p>
              <a:r>
                <a:rPr lang="en-GB" sz="1400"/>
                <a:t>International migration</a:t>
              </a:r>
            </a:p>
          </p:txBody>
        </p:sp>
        <p:sp>
          <p:nvSpPr>
            <p:cNvPr id="10" name="TextBox 9">
              <a:extLst>
                <a:ext uri="{FF2B5EF4-FFF2-40B4-BE49-F238E27FC236}">
                  <a16:creationId xmlns:a16="http://schemas.microsoft.com/office/drawing/2014/main" id="{3BA4825C-9047-4583-906F-E009BD4EE834}"/>
                </a:ext>
              </a:extLst>
            </p:cNvPr>
            <p:cNvSpPr txBox="1"/>
            <p:nvPr/>
          </p:nvSpPr>
          <p:spPr>
            <a:xfrm>
              <a:off x="2550319" y="2524084"/>
              <a:ext cx="4589417" cy="523220"/>
            </a:xfrm>
            <a:prstGeom prst="rect">
              <a:avLst/>
            </a:prstGeom>
            <a:noFill/>
          </p:spPr>
          <p:txBody>
            <a:bodyPr wrap="square" rtlCol="0">
              <a:spAutoFit/>
            </a:bodyPr>
            <a:lstStyle/>
            <a:p>
              <a:pPr algn="ctr"/>
              <a:r>
                <a:rPr lang="en-GB" sz="1400" b="1" i="1">
                  <a:solidFill>
                    <a:srgbClr val="C00000"/>
                  </a:solidFill>
                </a:rPr>
                <a:t>Demographic accounts-</a:t>
              </a:r>
            </a:p>
            <a:p>
              <a:pPr algn="ctr"/>
              <a:r>
                <a:rPr lang="en-GB" sz="1400" b="1" i="1">
                  <a:solidFill>
                    <a:srgbClr val="C00000"/>
                  </a:solidFill>
                </a:rPr>
                <a:t>Our best, coherent estimate of population and change </a:t>
              </a:r>
            </a:p>
          </p:txBody>
        </p:sp>
        <p:sp>
          <p:nvSpPr>
            <p:cNvPr id="11" name="TextBox 10">
              <a:extLst>
                <a:ext uri="{FF2B5EF4-FFF2-40B4-BE49-F238E27FC236}">
                  <a16:creationId xmlns:a16="http://schemas.microsoft.com/office/drawing/2014/main" id="{EF085749-9DA5-4047-8BE4-0266157D9CA2}"/>
                </a:ext>
              </a:extLst>
            </p:cNvPr>
            <p:cNvSpPr txBox="1"/>
            <p:nvPr/>
          </p:nvSpPr>
          <p:spPr>
            <a:xfrm>
              <a:off x="6252093" y="3167390"/>
              <a:ext cx="906321" cy="523220"/>
            </a:xfrm>
            <a:prstGeom prst="rect">
              <a:avLst/>
            </a:prstGeom>
            <a:noFill/>
            <a:ln>
              <a:solidFill>
                <a:schemeClr val="tx1"/>
              </a:solidFill>
            </a:ln>
          </p:spPr>
          <p:txBody>
            <a:bodyPr wrap="square" rtlCol="0">
              <a:spAutoFit/>
            </a:bodyPr>
            <a:lstStyle/>
            <a:p>
              <a:r>
                <a:rPr lang="en-GB" sz="1400"/>
                <a:t>Internal migration</a:t>
              </a:r>
            </a:p>
          </p:txBody>
        </p:sp>
      </p:grpSp>
      <p:grpSp>
        <p:nvGrpSpPr>
          <p:cNvPr id="12" name="Group 11">
            <a:extLst>
              <a:ext uri="{FF2B5EF4-FFF2-40B4-BE49-F238E27FC236}">
                <a16:creationId xmlns:a16="http://schemas.microsoft.com/office/drawing/2014/main" id="{919D2949-9759-4009-9FB3-8BE1486B878E}"/>
              </a:ext>
            </a:extLst>
          </p:cNvPr>
          <p:cNvGrpSpPr/>
          <p:nvPr/>
        </p:nvGrpSpPr>
        <p:grpSpPr>
          <a:xfrm>
            <a:off x="3553132" y="4252663"/>
            <a:ext cx="4430007" cy="809087"/>
            <a:chOff x="2147751" y="4163723"/>
            <a:chExt cx="4430007" cy="809087"/>
          </a:xfrm>
        </p:grpSpPr>
        <p:sp>
          <p:nvSpPr>
            <p:cNvPr id="13" name="Rectangle: Rounded Corners 12">
              <a:extLst>
                <a:ext uri="{FF2B5EF4-FFF2-40B4-BE49-F238E27FC236}">
                  <a16:creationId xmlns:a16="http://schemas.microsoft.com/office/drawing/2014/main" id="{488609F1-8C22-4633-AF0E-08B4C5C39C11}"/>
                </a:ext>
              </a:extLst>
            </p:cNvPr>
            <p:cNvSpPr/>
            <p:nvPr/>
          </p:nvSpPr>
          <p:spPr>
            <a:xfrm>
              <a:off x="2147751" y="4163723"/>
              <a:ext cx="4430007" cy="809087"/>
            </a:xfrm>
            <a:prstGeom prst="roundRect">
              <a:avLst/>
            </a:prstGeom>
            <a:solidFill>
              <a:schemeClr val="accent2">
                <a:lumMod val="20000"/>
                <a:lumOff val="80000"/>
              </a:schemeClr>
            </a:solidFill>
            <a:ln w="41275">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9FD6C4D7-9108-45DC-B405-88C9DB5FC25F}"/>
                </a:ext>
              </a:extLst>
            </p:cNvPr>
            <p:cNvSpPr txBox="1"/>
            <p:nvPr/>
          </p:nvSpPr>
          <p:spPr>
            <a:xfrm>
              <a:off x="3313479" y="4276940"/>
              <a:ext cx="2430214" cy="523220"/>
            </a:xfrm>
            <a:prstGeom prst="rect">
              <a:avLst/>
            </a:prstGeom>
            <a:noFill/>
          </p:spPr>
          <p:txBody>
            <a:bodyPr wrap="square" rtlCol="0">
              <a:spAutoFit/>
            </a:bodyPr>
            <a:lstStyle/>
            <a:p>
              <a:r>
                <a:rPr lang="en-GB" sz="1400" i="1">
                  <a:solidFill>
                    <a:srgbClr val="C00000"/>
                  </a:solidFill>
                </a:rPr>
                <a:t>Data and system models</a:t>
              </a:r>
            </a:p>
            <a:p>
              <a:r>
                <a:rPr lang="en-GB" sz="1400" i="1">
                  <a:solidFill>
                    <a:srgbClr val="C00000"/>
                  </a:solidFill>
                </a:rPr>
                <a:t> (pre- post-COVID)</a:t>
              </a:r>
              <a:endParaRPr lang="en-GB" sz="1400"/>
            </a:p>
          </p:txBody>
        </p:sp>
      </p:grpSp>
      <p:sp>
        <p:nvSpPr>
          <p:cNvPr id="16" name="Rectangle 15">
            <a:extLst>
              <a:ext uri="{FF2B5EF4-FFF2-40B4-BE49-F238E27FC236}">
                <a16:creationId xmlns:a16="http://schemas.microsoft.com/office/drawing/2014/main" id="{1392E46E-732C-42ED-916B-B529D19F9623}"/>
              </a:ext>
            </a:extLst>
          </p:cNvPr>
          <p:cNvSpPr/>
          <p:nvPr/>
        </p:nvSpPr>
        <p:spPr>
          <a:xfrm>
            <a:off x="2841678" y="5617278"/>
            <a:ext cx="1422908" cy="55302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rPr>
              <a:t>Census, ABPE, </a:t>
            </a:r>
            <a:r>
              <a:rPr lang="en-GB" sz="1400" err="1">
                <a:solidFill>
                  <a:schemeClr val="tx1"/>
                </a:solidFill>
              </a:rPr>
              <a:t>syoa</a:t>
            </a:r>
            <a:r>
              <a:rPr lang="en-GB" sz="1400">
                <a:solidFill>
                  <a:schemeClr val="tx1"/>
                </a:solidFill>
              </a:rPr>
              <a:t>, sex</a:t>
            </a:r>
          </a:p>
        </p:txBody>
      </p:sp>
      <p:sp>
        <p:nvSpPr>
          <p:cNvPr id="17" name="Rectangle 16">
            <a:extLst>
              <a:ext uri="{FF2B5EF4-FFF2-40B4-BE49-F238E27FC236}">
                <a16:creationId xmlns:a16="http://schemas.microsoft.com/office/drawing/2014/main" id="{FFF90AB8-CB10-4FA4-932B-6DD12B9C4154}"/>
              </a:ext>
            </a:extLst>
          </p:cNvPr>
          <p:cNvSpPr/>
          <p:nvPr/>
        </p:nvSpPr>
        <p:spPr>
          <a:xfrm>
            <a:off x="4488892" y="5604628"/>
            <a:ext cx="1422909" cy="407749"/>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rPr>
              <a:t>Births, sex</a:t>
            </a:r>
          </a:p>
        </p:txBody>
      </p:sp>
      <p:sp>
        <p:nvSpPr>
          <p:cNvPr id="18" name="Rectangle 17">
            <a:extLst>
              <a:ext uri="{FF2B5EF4-FFF2-40B4-BE49-F238E27FC236}">
                <a16:creationId xmlns:a16="http://schemas.microsoft.com/office/drawing/2014/main" id="{4DC0306D-1AE7-4749-B713-A6A942EB6402}"/>
              </a:ext>
            </a:extLst>
          </p:cNvPr>
          <p:cNvSpPr/>
          <p:nvPr/>
        </p:nvSpPr>
        <p:spPr>
          <a:xfrm>
            <a:off x="6268342" y="5599228"/>
            <a:ext cx="1422910" cy="40775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rPr>
              <a:t>Deaths, </a:t>
            </a:r>
            <a:r>
              <a:rPr lang="en-GB" sz="1400" err="1">
                <a:solidFill>
                  <a:schemeClr val="tx1"/>
                </a:solidFill>
              </a:rPr>
              <a:t>syoa</a:t>
            </a:r>
            <a:r>
              <a:rPr lang="en-GB" sz="1400">
                <a:solidFill>
                  <a:schemeClr val="tx1"/>
                </a:solidFill>
              </a:rPr>
              <a:t>, sex</a:t>
            </a:r>
          </a:p>
        </p:txBody>
      </p:sp>
      <p:sp>
        <p:nvSpPr>
          <p:cNvPr id="19" name="Rectangle 18">
            <a:extLst>
              <a:ext uri="{FF2B5EF4-FFF2-40B4-BE49-F238E27FC236}">
                <a16:creationId xmlns:a16="http://schemas.microsoft.com/office/drawing/2014/main" id="{C927B762-CA1E-45E3-98D1-4D5A5449DBA7}"/>
              </a:ext>
            </a:extLst>
          </p:cNvPr>
          <p:cNvSpPr/>
          <p:nvPr/>
        </p:nvSpPr>
        <p:spPr>
          <a:xfrm>
            <a:off x="7879714" y="5599228"/>
            <a:ext cx="1382013" cy="40775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rPr>
              <a:t>ABME, </a:t>
            </a:r>
            <a:r>
              <a:rPr lang="en-GB" sz="1400" err="1">
                <a:solidFill>
                  <a:schemeClr val="tx1"/>
                </a:solidFill>
              </a:rPr>
              <a:t>syoa</a:t>
            </a:r>
            <a:r>
              <a:rPr lang="en-GB" sz="1400">
                <a:solidFill>
                  <a:schemeClr val="tx1"/>
                </a:solidFill>
              </a:rPr>
              <a:t>, sex</a:t>
            </a:r>
          </a:p>
        </p:txBody>
      </p:sp>
      <p:sp>
        <p:nvSpPr>
          <p:cNvPr id="20" name="Rectangle 19">
            <a:extLst>
              <a:ext uri="{FF2B5EF4-FFF2-40B4-BE49-F238E27FC236}">
                <a16:creationId xmlns:a16="http://schemas.microsoft.com/office/drawing/2014/main" id="{112FA1B7-89B1-4E5B-87BF-9DAA4002D148}"/>
              </a:ext>
            </a:extLst>
          </p:cNvPr>
          <p:cNvSpPr/>
          <p:nvPr/>
        </p:nvSpPr>
        <p:spPr>
          <a:xfrm>
            <a:off x="9562772" y="5604629"/>
            <a:ext cx="1598079" cy="55302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rPr>
              <a:t>Internal migration, </a:t>
            </a:r>
            <a:r>
              <a:rPr lang="en-GB" sz="1400" err="1">
                <a:solidFill>
                  <a:schemeClr val="tx1"/>
                </a:solidFill>
              </a:rPr>
              <a:t>syoa</a:t>
            </a:r>
            <a:r>
              <a:rPr lang="en-GB" sz="1400">
                <a:solidFill>
                  <a:schemeClr val="tx1"/>
                </a:solidFill>
              </a:rPr>
              <a:t>, sex</a:t>
            </a:r>
          </a:p>
        </p:txBody>
      </p:sp>
      <p:cxnSp>
        <p:nvCxnSpPr>
          <p:cNvPr id="22" name="Straight Arrow Connector 21">
            <a:extLst>
              <a:ext uri="{FF2B5EF4-FFF2-40B4-BE49-F238E27FC236}">
                <a16:creationId xmlns:a16="http://schemas.microsoft.com/office/drawing/2014/main" id="{B8307743-C28B-4800-83B7-C5BB65328C9F}"/>
              </a:ext>
            </a:extLst>
          </p:cNvPr>
          <p:cNvCxnSpPr>
            <a:stCxn id="16" idx="0"/>
            <a:endCxn id="13" idx="2"/>
          </p:cNvCxnSpPr>
          <p:nvPr/>
        </p:nvCxnSpPr>
        <p:spPr>
          <a:xfrm flipV="1">
            <a:off x="3553132" y="5061750"/>
            <a:ext cx="2215004" cy="555528"/>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4" name="Straight Arrow Connector 23">
            <a:extLst>
              <a:ext uri="{FF2B5EF4-FFF2-40B4-BE49-F238E27FC236}">
                <a16:creationId xmlns:a16="http://schemas.microsoft.com/office/drawing/2014/main" id="{49CC43F0-311C-4D36-83B8-14E1358EF4F3}"/>
              </a:ext>
            </a:extLst>
          </p:cNvPr>
          <p:cNvCxnSpPr>
            <a:stCxn id="17" idx="0"/>
            <a:endCxn id="13" idx="2"/>
          </p:cNvCxnSpPr>
          <p:nvPr/>
        </p:nvCxnSpPr>
        <p:spPr>
          <a:xfrm flipV="1">
            <a:off x="5200347" y="5061750"/>
            <a:ext cx="567789" cy="542878"/>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6" name="Straight Arrow Connector 25">
            <a:extLst>
              <a:ext uri="{FF2B5EF4-FFF2-40B4-BE49-F238E27FC236}">
                <a16:creationId xmlns:a16="http://schemas.microsoft.com/office/drawing/2014/main" id="{8E2C50A9-6B13-4942-B2E5-05441E7753AD}"/>
              </a:ext>
            </a:extLst>
          </p:cNvPr>
          <p:cNvCxnSpPr>
            <a:stCxn id="18" idx="0"/>
            <a:endCxn id="13" idx="2"/>
          </p:cNvCxnSpPr>
          <p:nvPr/>
        </p:nvCxnSpPr>
        <p:spPr>
          <a:xfrm flipH="1" flipV="1">
            <a:off x="5768136" y="5061750"/>
            <a:ext cx="1211661" cy="537478"/>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8" name="Straight Arrow Connector 27">
            <a:extLst>
              <a:ext uri="{FF2B5EF4-FFF2-40B4-BE49-F238E27FC236}">
                <a16:creationId xmlns:a16="http://schemas.microsoft.com/office/drawing/2014/main" id="{47225DB8-A35F-4CB2-A114-5C9283CC8555}"/>
              </a:ext>
            </a:extLst>
          </p:cNvPr>
          <p:cNvCxnSpPr>
            <a:stCxn id="19" idx="0"/>
            <a:endCxn id="13" idx="2"/>
          </p:cNvCxnSpPr>
          <p:nvPr/>
        </p:nvCxnSpPr>
        <p:spPr>
          <a:xfrm flipH="1" flipV="1">
            <a:off x="5768136" y="5061750"/>
            <a:ext cx="2802585" cy="537478"/>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30" name="Straight Arrow Connector 29">
            <a:extLst>
              <a:ext uri="{FF2B5EF4-FFF2-40B4-BE49-F238E27FC236}">
                <a16:creationId xmlns:a16="http://schemas.microsoft.com/office/drawing/2014/main" id="{F11806E0-AB12-4603-A9BD-6F370577D067}"/>
              </a:ext>
            </a:extLst>
          </p:cNvPr>
          <p:cNvCxnSpPr>
            <a:stCxn id="20" idx="0"/>
            <a:endCxn id="13" idx="2"/>
          </p:cNvCxnSpPr>
          <p:nvPr/>
        </p:nvCxnSpPr>
        <p:spPr>
          <a:xfrm flipH="1" flipV="1">
            <a:off x="5768136" y="5061750"/>
            <a:ext cx="4593676" cy="542879"/>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32" name="Straight Arrow Connector 31">
            <a:extLst>
              <a:ext uri="{FF2B5EF4-FFF2-40B4-BE49-F238E27FC236}">
                <a16:creationId xmlns:a16="http://schemas.microsoft.com/office/drawing/2014/main" id="{370D97A6-8329-45BD-9B80-9468EA179D9A}"/>
              </a:ext>
            </a:extLst>
          </p:cNvPr>
          <p:cNvCxnSpPr/>
          <p:nvPr/>
        </p:nvCxnSpPr>
        <p:spPr>
          <a:xfrm flipV="1">
            <a:off x="3988686" y="3857564"/>
            <a:ext cx="0" cy="38794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34" name="Straight Arrow Connector 33">
            <a:extLst>
              <a:ext uri="{FF2B5EF4-FFF2-40B4-BE49-F238E27FC236}">
                <a16:creationId xmlns:a16="http://schemas.microsoft.com/office/drawing/2014/main" id="{6E46D6F5-C94C-4534-8DE3-B1F3D583FAE1}"/>
              </a:ext>
            </a:extLst>
          </p:cNvPr>
          <p:cNvCxnSpPr/>
          <p:nvPr/>
        </p:nvCxnSpPr>
        <p:spPr>
          <a:xfrm flipV="1">
            <a:off x="4885509" y="3862408"/>
            <a:ext cx="0" cy="390255"/>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36" name="Straight Arrow Connector 35">
            <a:extLst>
              <a:ext uri="{FF2B5EF4-FFF2-40B4-BE49-F238E27FC236}">
                <a16:creationId xmlns:a16="http://schemas.microsoft.com/office/drawing/2014/main" id="{27F342AE-E78E-4B8D-B31B-7A6CB6E78911}"/>
              </a:ext>
            </a:extLst>
          </p:cNvPr>
          <p:cNvCxnSpPr>
            <a:stCxn id="13" idx="0"/>
          </p:cNvCxnSpPr>
          <p:nvPr/>
        </p:nvCxnSpPr>
        <p:spPr>
          <a:xfrm flipV="1">
            <a:off x="5768136" y="3857564"/>
            <a:ext cx="0" cy="395099"/>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38" name="Straight Arrow Connector 37">
            <a:extLst>
              <a:ext uri="{FF2B5EF4-FFF2-40B4-BE49-F238E27FC236}">
                <a16:creationId xmlns:a16="http://schemas.microsoft.com/office/drawing/2014/main" id="{A29C1759-F087-4B7C-9DDD-4A9FF9358F22}"/>
              </a:ext>
            </a:extLst>
          </p:cNvPr>
          <p:cNvCxnSpPr/>
          <p:nvPr/>
        </p:nvCxnSpPr>
        <p:spPr>
          <a:xfrm flipV="1">
            <a:off x="6548846" y="3857564"/>
            <a:ext cx="0" cy="395099"/>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40" name="Straight Arrow Connector 39">
            <a:extLst>
              <a:ext uri="{FF2B5EF4-FFF2-40B4-BE49-F238E27FC236}">
                <a16:creationId xmlns:a16="http://schemas.microsoft.com/office/drawing/2014/main" id="{2188E891-8E12-41E2-9E5E-81430E930E1D}"/>
              </a:ext>
            </a:extLst>
          </p:cNvPr>
          <p:cNvCxnSpPr/>
          <p:nvPr/>
        </p:nvCxnSpPr>
        <p:spPr>
          <a:xfrm flipV="1">
            <a:off x="7691252" y="3857564"/>
            <a:ext cx="0" cy="38794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grpSp>
        <p:nvGrpSpPr>
          <p:cNvPr id="45" name="Group 44">
            <a:extLst>
              <a:ext uri="{FF2B5EF4-FFF2-40B4-BE49-F238E27FC236}">
                <a16:creationId xmlns:a16="http://schemas.microsoft.com/office/drawing/2014/main" id="{DE10C4F4-3253-440C-9955-0C91341350A5}"/>
              </a:ext>
            </a:extLst>
          </p:cNvPr>
          <p:cNvGrpSpPr/>
          <p:nvPr/>
        </p:nvGrpSpPr>
        <p:grpSpPr>
          <a:xfrm>
            <a:off x="9223927" y="2505489"/>
            <a:ext cx="2794013" cy="1356920"/>
            <a:chOff x="8275074" y="2569649"/>
            <a:chExt cx="3163146" cy="1356920"/>
          </a:xfrm>
        </p:grpSpPr>
        <p:grpSp>
          <p:nvGrpSpPr>
            <p:cNvPr id="46" name="Group 45">
              <a:extLst>
                <a:ext uri="{FF2B5EF4-FFF2-40B4-BE49-F238E27FC236}">
                  <a16:creationId xmlns:a16="http://schemas.microsoft.com/office/drawing/2014/main" id="{A9DB9B6B-6CA1-4147-84C2-893B7873A399}"/>
                </a:ext>
              </a:extLst>
            </p:cNvPr>
            <p:cNvGrpSpPr/>
            <p:nvPr/>
          </p:nvGrpSpPr>
          <p:grpSpPr>
            <a:xfrm>
              <a:off x="8275074" y="2569649"/>
              <a:ext cx="3163146" cy="1356920"/>
              <a:chOff x="8583341" y="2178052"/>
              <a:chExt cx="2266911" cy="1874393"/>
            </a:xfrm>
          </p:grpSpPr>
          <p:sp>
            <p:nvSpPr>
              <p:cNvPr id="48" name="Rectangle 47">
                <a:extLst>
                  <a:ext uri="{FF2B5EF4-FFF2-40B4-BE49-F238E27FC236}">
                    <a16:creationId xmlns:a16="http://schemas.microsoft.com/office/drawing/2014/main" id="{8F415CC2-EB91-4E5A-8973-148D27C252D8}"/>
                  </a:ext>
                </a:extLst>
              </p:cNvPr>
              <p:cNvSpPr/>
              <p:nvPr/>
            </p:nvSpPr>
            <p:spPr>
              <a:xfrm>
                <a:off x="8583341" y="2178052"/>
                <a:ext cx="2266911" cy="1874393"/>
              </a:xfrm>
              <a:prstGeom prst="rect">
                <a:avLst/>
              </a:prstGeo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9" name="TextBox 48">
                <a:extLst>
                  <a:ext uri="{FF2B5EF4-FFF2-40B4-BE49-F238E27FC236}">
                    <a16:creationId xmlns:a16="http://schemas.microsoft.com/office/drawing/2014/main" id="{83F79F9A-D4F8-4BA2-AA40-88353D322DDE}"/>
                  </a:ext>
                </a:extLst>
              </p:cNvPr>
              <p:cNvSpPr txBox="1"/>
              <p:nvPr/>
            </p:nvSpPr>
            <p:spPr>
              <a:xfrm>
                <a:off x="8856507" y="2289767"/>
                <a:ext cx="1809946" cy="425150"/>
              </a:xfrm>
              <a:prstGeom prst="rect">
                <a:avLst/>
              </a:prstGeom>
              <a:noFill/>
            </p:spPr>
            <p:txBody>
              <a:bodyPr wrap="square" rtlCol="0">
                <a:spAutoFit/>
              </a:bodyPr>
              <a:lstStyle/>
              <a:p>
                <a:r>
                  <a:rPr lang="en-GB" sz="1400" b="1" i="1">
                    <a:solidFill>
                      <a:schemeClr val="tx2"/>
                    </a:solidFill>
                  </a:rPr>
                  <a:t>Longitudinal cohorts</a:t>
                </a:r>
              </a:p>
            </p:txBody>
          </p:sp>
          <p:sp>
            <p:nvSpPr>
              <p:cNvPr id="50" name="TextBox 49">
                <a:extLst>
                  <a:ext uri="{FF2B5EF4-FFF2-40B4-BE49-F238E27FC236}">
                    <a16:creationId xmlns:a16="http://schemas.microsoft.com/office/drawing/2014/main" id="{59FC366B-FC29-47BF-B825-89086015EF20}"/>
                  </a:ext>
                </a:extLst>
              </p:cNvPr>
              <p:cNvSpPr txBox="1"/>
              <p:nvPr/>
            </p:nvSpPr>
            <p:spPr>
              <a:xfrm>
                <a:off x="8825158" y="3201030"/>
                <a:ext cx="1809946" cy="523220"/>
              </a:xfrm>
              <a:prstGeom prst="rect">
                <a:avLst/>
              </a:prstGeom>
              <a:noFill/>
              <a:ln>
                <a:solidFill>
                  <a:schemeClr val="dk1"/>
                </a:solidFill>
              </a:ln>
            </p:spPr>
            <p:txBody>
              <a:bodyPr wrap="square" rtlCol="0">
                <a:spAutoFit/>
              </a:bodyPr>
              <a:lstStyle/>
              <a:p>
                <a:r>
                  <a:rPr lang="en-GB" sz="1400"/>
                  <a:t>100% Longitudinal Study</a:t>
                </a:r>
              </a:p>
            </p:txBody>
          </p:sp>
        </p:grpSp>
        <p:sp>
          <p:nvSpPr>
            <p:cNvPr id="47" name="TextBox 46">
              <a:extLst>
                <a:ext uri="{FF2B5EF4-FFF2-40B4-BE49-F238E27FC236}">
                  <a16:creationId xmlns:a16="http://schemas.microsoft.com/office/drawing/2014/main" id="{C99C0551-FA3F-4B6C-ACA9-526571E36277}"/>
                </a:ext>
              </a:extLst>
            </p:cNvPr>
            <p:cNvSpPr txBox="1"/>
            <p:nvPr/>
          </p:nvSpPr>
          <p:spPr>
            <a:xfrm>
              <a:off x="8602736" y="2926708"/>
              <a:ext cx="2525518" cy="307777"/>
            </a:xfrm>
            <a:prstGeom prst="rect">
              <a:avLst/>
            </a:prstGeom>
            <a:noFill/>
            <a:ln>
              <a:solidFill>
                <a:schemeClr val="dk1"/>
              </a:solidFill>
            </a:ln>
          </p:spPr>
          <p:txBody>
            <a:bodyPr wrap="square" rtlCol="0">
              <a:spAutoFit/>
            </a:bodyPr>
            <a:lstStyle/>
            <a:p>
              <a:r>
                <a:rPr lang="en-GB" sz="1400"/>
                <a:t>1% Longitudinal Study</a:t>
              </a:r>
            </a:p>
          </p:txBody>
        </p:sp>
      </p:grpSp>
      <p:grpSp>
        <p:nvGrpSpPr>
          <p:cNvPr id="51" name="Group 50">
            <a:extLst>
              <a:ext uri="{FF2B5EF4-FFF2-40B4-BE49-F238E27FC236}">
                <a16:creationId xmlns:a16="http://schemas.microsoft.com/office/drawing/2014/main" id="{F1FF1A07-20D5-46AE-A0DC-50F91AADF737}"/>
              </a:ext>
            </a:extLst>
          </p:cNvPr>
          <p:cNvGrpSpPr/>
          <p:nvPr/>
        </p:nvGrpSpPr>
        <p:grpSpPr>
          <a:xfrm>
            <a:off x="9741466" y="4266952"/>
            <a:ext cx="1797330" cy="809087"/>
            <a:chOff x="8835514" y="4123169"/>
            <a:chExt cx="1797330" cy="809087"/>
          </a:xfrm>
        </p:grpSpPr>
        <p:sp>
          <p:nvSpPr>
            <p:cNvPr id="52" name="Rectangle: Rounded Corners 51">
              <a:extLst>
                <a:ext uri="{FF2B5EF4-FFF2-40B4-BE49-F238E27FC236}">
                  <a16:creationId xmlns:a16="http://schemas.microsoft.com/office/drawing/2014/main" id="{91F461AD-9460-4C3B-945B-585625DEDAD1}"/>
                </a:ext>
              </a:extLst>
            </p:cNvPr>
            <p:cNvSpPr/>
            <p:nvPr/>
          </p:nvSpPr>
          <p:spPr>
            <a:xfrm>
              <a:off x="8835514" y="4123169"/>
              <a:ext cx="1797330" cy="809087"/>
            </a:xfrm>
            <a:prstGeom prst="roundRect">
              <a:avLst/>
            </a:prstGeom>
            <a:solidFill>
              <a:schemeClr val="accent5">
                <a:lumMod val="20000"/>
                <a:lumOff val="80000"/>
              </a:schemeClr>
            </a:solidFill>
            <a:ln w="41275">
              <a:solidFill>
                <a:schemeClr val="accent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TextBox 52">
              <a:extLst>
                <a:ext uri="{FF2B5EF4-FFF2-40B4-BE49-F238E27FC236}">
                  <a16:creationId xmlns:a16="http://schemas.microsoft.com/office/drawing/2014/main" id="{7F6C0A65-98E2-40F4-8FF5-857B240C5C63}"/>
                </a:ext>
              </a:extLst>
            </p:cNvPr>
            <p:cNvSpPr txBox="1"/>
            <p:nvPr/>
          </p:nvSpPr>
          <p:spPr>
            <a:xfrm>
              <a:off x="9162606" y="4250447"/>
              <a:ext cx="1188025" cy="523220"/>
            </a:xfrm>
            <a:prstGeom prst="rect">
              <a:avLst/>
            </a:prstGeom>
            <a:noFill/>
          </p:spPr>
          <p:txBody>
            <a:bodyPr wrap="square" rtlCol="0">
              <a:spAutoFit/>
            </a:bodyPr>
            <a:lstStyle/>
            <a:p>
              <a:r>
                <a:rPr lang="en-GB" sz="1400" i="1">
                  <a:solidFill>
                    <a:schemeClr val="tx2"/>
                  </a:solidFill>
                </a:rPr>
                <a:t>Cohort</a:t>
              </a:r>
            </a:p>
            <a:p>
              <a:r>
                <a:rPr lang="en-GB" sz="1400" i="1">
                  <a:solidFill>
                    <a:schemeClr val="tx2"/>
                  </a:solidFill>
                </a:rPr>
                <a:t> maintenance </a:t>
              </a:r>
            </a:p>
          </p:txBody>
        </p:sp>
      </p:grpSp>
      <p:cxnSp>
        <p:nvCxnSpPr>
          <p:cNvPr id="55" name="Straight Arrow Connector 54">
            <a:extLst>
              <a:ext uri="{FF2B5EF4-FFF2-40B4-BE49-F238E27FC236}">
                <a16:creationId xmlns:a16="http://schemas.microsoft.com/office/drawing/2014/main" id="{1BEB5F14-327A-4980-866F-E8D4CEBDCC96}"/>
              </a:ext>
            </a:extLst>
          </p:cNvPr>
          <p:cNvCxnSpPr>
            <a:cxnSpLocks/>
            <a:stCxn id="16" idx="0"/>
          </p:cNvCxnSpPr>
          <p:nvPr/>
        </p:nvCxnSpPr>
        <p:spPr>
          <a:xfrm flipV="1">
            <a:off x="3553132" y="5067958"/>
            <a:ext cx="6635897" cy="5493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39CB3AAB-ACD2-444B-AABB-12ADF438FF36}"/>
              </a:ext>
            </a:extLst>
          </p:cNvPr>
          <p:cNvCxnSpPr>
            <a:cxnSpLocks/>
            <a:stCxn id="17" idx="0"/>
            <a:endCxn id="52" idx="2"/>
          </p:cNvCxnSpPr>
          <p:nvPr/>
        </p:nvCxnSpPr>
        <p:spPr>
          <a:xfrm flipV="1">
            <a:off x="5200347" y="5076039"/>
            <a:ext cx="5439784" cy="5285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10AC5ECE-0DA5-4CAE-95FD-A49B8A57832F}"/>
              </a:ext>
            </a:extLst>
          </p:cNvPr>
          <p:cNvCxnSpPr>
            <a:stCxn id="18" idx="0"/>
            <a:endCxn id="52" idx="2"/>
          </p:cNvCxnSpPr>
          <p:nvPr/>
        </p:nvCxnSpPr>
        <p:spPr>
          <a:xfrm flipV="1">
            <a:off x="6979797" y="5076039"/>
            <a:ext cx="3660334" cy="5231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DF08C3C9-B9D2-45E7-B199-899B875DE15C}"/>
              </a:ext>
            </a:extLst>
          </p:cNvPr>
          <p:cNvCxnSpPr>
            <a:stCxn id="19" idx="0"/>
            <a:endCxn id="52" idx="2"/>
          </p:cNvCxnSpPr>
          <p:nvPr/>
        </p:nvCxnSpPr>
        <p:spPr>
          <a:xfrm flipV="1">
            <a:off x="8570721" y="5076039"/>
            <a:ext cx="2069410" cy="5231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C58FD2D1-0778-4C33-A5C4-4A799253FBC7}"/>
              </a:ext>
            </a:extLst>
          </p:cNvPr>
          <p:cNvCxnSpPr>
            <a:stCxn id="20" idx="0"/>
            <a:endCxn id="52" idx="2"/>
          </p:cNvCxnSpPr>
          <p:nvPr/>
        </p:nvCxnSpPr>
        <p:spPr>
          <a:xfrm flipV="1">
            <a:off x="10361812" y="5076039"/>
            <a:ext cx="278319" cy="5285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CB72E156-9EE3-473A-B622-AEBB72A922B4}"/>
              </a:ext>
            </a:extLst>
          </p:cNvPr>
          <p:cNvCxnSpPr>
            <a:cxnSpLocks/>
            <a:stCxn id="52" idx="0"/>
            <a:endCxn id="48" idx="2"/>
          </p:cNvCxnSpPr>
          <p:nvPr/>
        </p:nvCxnSpPr>
        <p:spPr>
          <a:xfrm flipH="1" flipV="1">
            <a:off x="10620934" y="3862409"/>
            <a:ext cx="19197" cy="4045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16065FDB-ECE0-4CBD-A072-30604F20144E}"/>
              </a:ext>
            </a:extLst>
          </p:cNvPr>
          <p:cNvCxnSpPr>
            <a:cxnSpLocks/>
            <a:endCxn id="74" idx="3"/>
          </p:cNvCxnSpPr>
          <p:nvPr/>
        </p:nvCxnSpPr>
        <p:spPr>
          <a:xfrm flipH="1" flipV="1">
            <a:off x="1652160" y="2873441"/>
            <a:ext cx="1542704" cy="20698"/>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89" name="Arrow: Up 88">
            <a:extLst>
              <a:ext uri="{FF2B5EF4-FFF2-40B4-BE49-F238E27FC236}">
                <a16:creationId xmlns:a16="http://schemas.microsoft.com/office/drawing/2014/main" id="{3EAB399B-C622-41CC-BFA2-B9478DBE5DA6}"/>
              </a:ext>
            </a:extLst>
          </p:cNvPr>
          <p:cNvSpPr/>
          <p:nvPr/>
        </p:nvSpPr>
        <p:spPr>
          <a:xfrm>
            <a:off x="4231782" y="1659118"/>
            <a:ext cx="534186" cy="840163"/>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90" name="Arrow: Up 89">
            <a:extLst>
              <a:ext uri="{FF2B5EF4-FFF2-40B4-BE49-F238E27FC236}">
                <a16:creationId xmlns:a16="http://schemas.microsoft.com/office/drawing/2014/main" id="{3191E7EC-41A9-46EB-981A-9C199F903C1D}"/>
              </a:ext>
            </a:extLst>
          </p:cNvPr>
          <p:cNvSpPr/>
          <p:nvPr/>
        </p:nvSpPr>
        <p:spPr>
          <a:xfrm>
            <a:off x="10294237" y="1671452"/>
            <a:ext cx="534186" cy="827830"/>
          </a:xfrm>
          <a:prstGeom prst="upArrow">
            <a:avLst/>
          </a:prstGeom>
          <a:solidFill>
            <a:schemeClr val="accent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grpSp>
        <p:nvGrpSpPr>
          <p:cNvPr id="105" name="Group 104">
            <a:extLst>
              <a:ext uri="{FF2B5EF4-FFF2-40B4-BE49-F238E27FC236}">
                <a16:creationId xmlns:a16="http://schemas.microsoft.com/office/drawing/2014/main" id="{A0774804-C12E-4D10-A2B7-9A7176A62529}"/>
              </a:ext>
            </a:extLst>
          </p:cNvPr>
          <p:cNvGrpSpPr/>
          <p:nvPr/>
        </p:nvGrpSpPr>
        <p:grpSpPr>
          <a:xfrm>
            <a:off x="8447723" y="575036"/>
            <a:ext cx="3246663" cy="1089576"/>
            <a:chOff x="8152225" y="808361"/>
            <a:chExt cx="3961217" cy="1039635"/>
          </a:xfrm>
        </p:grpSpPr>
        <p:sp>
          <p:nvSpPr>
            <p:cNvPr id="106" name="Rectangle: Rounded Corners 105">
              <a:extLst>
                <a:ext uri="{FF2B5EF4-FFF2-40B4-BE49-F238E27FC236}">
                  <a16:creationId xmlns:a16="http://schemas.microsoft.com/office/drawing/2014/main" id="{3DDA93D3-8B1D-4BAD-A2BF-03A9C115A5C2}"/>
                </a:ext>
              </a:extLst>
            </p:cNvPr>
            <p:cNvSpPr/>
            <p:nvPr/>
          </p:nvSpPr>
          <p:spPr>
            <a:xfrm>
              <a:off x="8152225" y="808361"/>
              <a:ext cx="3961217" cy="103963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07" name="Group 106">
              <a:extLst>
                <a:ext uri="{FF2B5EF4-FFF2-40B4-BE49-F238E27FC236}">
                  <a16:creationId xmlns:a16="http://schemas.microsoft.com/office/drawing/2014/main" id="{39A22722-8C74-4927-8F1E-39E0FD5F46C6}"/>
                </a:ext>
              </a:extLst>
            </p:cNvPr>
            <p:cNvGrpSpPr/>
            <p:nvPr/>
          </p:nvGrpSpPr>
          <p:grpSpPr>
            <a:xfrm>
              <a:off x="8272186" y="814144"/>
              <a:ext cx="3452610" cy="1003925"/>
              <a:chOff x="8272186" y="814144"/>
              <a:chExt cx="3452610" cy="1003925"/>
            </a:xfrm>
          </p:grpSpPr>
          <p:sp>
            <p:nvSpPr>
              <p:cNvPr id="108" name="TextBox 107">
                <a:extLst>
                  <a:ext uri="{FF2B5EF4-FFF2-40B4-BE49-F238E27FC236}">
                    <a16:creationId xmlns:a16="http://schemas.microsoft.com/office/drawing/2014/main" id="{FFD679D3-ACB8-4C9B-A6B5-002A9BC0CDAB}"/>
                  </a:ext>
                </a:extLst>
              </p:cNvPr>
              <p:cNvSpPr txBox="1"/>
              <p:nvPr/>
            </p:nvSpPr>
            <p:spPr>
              <a:xfrm>
                <a:off x="8583048" y="814144"/>
                <a:ext cx="2295114" cy="293670"/>
              </a:xfrm>
              <a:prstGeom prst="rect">
                <a:avLst/>
              </a:prstGeom>
              <a:noFill/>
            </p:spPr>
            <p:txBody>
              <a:bodyPr wrap="square" rtlCol="0">
                <a:spAutoFit/>
              </a:bodyPr>
              <a:lstStyle/>
              <a:p>
                <a:pPr algn="ctr"/>
                <a:r>
                  <a:rPr lang="en-GB" sz="1400" b="1" i="1"/>
                  <a:t>SATELLITE COHORTS</a:t>
                </a:r>
              </a:p>
            </p:txBody>
          </p:sp>
          <p:sp>
            <p:nvSpPr>
              <p:cNvPr id="109" name="TextBox 108">
                <a:extLst>
                  <a:ext uri="{FF2B5EF4-FFF2-40B4-BE49-F238E27FC236}">
                    <a16:creationId xmlns:a16="http://schemas.microsoft.com/office/drawing/2014/main" id="{4B16814E-0B43-49B6-A78E-B9B3E72AAC7D}"/>
                  </a:ext>
                </a:extLst>
              </p:cNvPr>
              <p:cNvSpPr txBox="1"/>
              <p:nvPr/>
            </p:nvSpPr>
            <p:spPr>
              <a:xfrm>
                <a:off x="8283923" y="1121921"/>
                <a:ext cx="1193096" cy="307777"/>
              </a:xfrm>
              <a:prstGeom prst="rect">
                <a:avLst/>
              </a:prstGeom>
              <a:noFill/>
            </p:spPr>
            <p:txBody>
              <a:bodyPr wrap="square" rtlCol="0">
                <a:spAutoFit/>
              </a:bodyPr>
              <a:lstStyle/>
              <a:p>
                <a:r>
                  <a:rPr lang="en-GB" sz="1400"/>
                  <a:t>Refugees</a:t>
                </a:r>
              </a:p>
            </p:txBody>
          </p:sp>
          <p:sp>
            <p:nvSpPr>
              <p:cNvPr id="110" name="TextBox 109">
                <a:extLst>
                  <a:ext uri="{FF2B5EF4-FFF2-40B4-BE49-F238E27FC236}">
                    <a16:creationId xmlns:a16="http://schemas.microsoft.com/office/drawing/2014/main" id="{93E959B8-05D2-4D6A-B8EA-63FA04B5E8CF}"/>
                  </a:ext>
                </a:extLst>
              </p:cNvPr>
              <p:cNvSpPr txBox="1"/>
              <p:nvPr/>
            </p:nvSpPr>
            <p:spPr>
              <a:xfrm>
                <a:off x="8272186" y="1510292"/>
                <a:ext cx="1599636" cy="307777"/>
              </a:xfrm>
              <a:prstGeom prst="rect">
                <a:avLst/>
              </a:prstGeom>
              <a:noFill/>
            </p:spPr>
            <p:txBody>
              <a:bodyPr wrap="square" rtlCol="0">
                <a:spAutoFit/>
              </a:bodyPr>
              <a:lstStyle/>
              <a:p>
                <a:r>
                  <a:rPr lang="en-GB" sz="1400"/>
                  <a:t>Covid &amp; health</a:t>
                </a:r>
              </a:p>
            </p:txBody>
          </p:sp>
          <p:sp>
            <p:nvSpPr>
              <p:cNvPr id="111" name="TextBox 110">
                <a:extLst>
                  <a:ext uri="{FF2B5EF4-FFF2-40B4-BE49-F238E27FC236}">
                    <a16:creationId xmlns:a16="http://schemas.microsoft.com/office/drawing/2014/main" id="{7B8F4815-BB2E-4EFE-B204-9ED048F47678}"/>
                  </a:ext>
                </a:extLst>
              </p:cNvPr>
              <p:cNvSpPr txBox="1"/>
              <p:nvPr/>
            </p:nvSpPr>
            <p:spPr>
              <a:xfrm>
                <a:off x="9685066" y="1503766"/>
                <a:ext cx="1193096" cy="307777"/>
              </a:xfrm>
              <a:prstGeom prst="rect">
                <a:avLst/>
              </a:prstGeom>
              <a:noFill/>
            </p:spPr>
            <p:txBody>
              <a:bodyPr wrap="square" rtlCol="0">
                <a:spAutoFit/>
              </a:bodyPr>
              <a:lstStyle/>
              <a:p>
                <a:r>
                  <a:rPr lang="en-GB" sz="1400"/>
                  <a:t>Education</a:t>
                </a:r>
              </a:p>
            </p:txBody>
          </p:sp>
          <p:sp>
            <p:nvSpPr>
              <p:cNvPr id="112" name="TextBox 111">
                <a:extLst>
                  <a:ext uri="{FF2B5EF4-FFF2-40B4-BE49-F238E27FC236}">
                    <a16:creationId xmlns:a16="http://schemas.microsoft.com/office/drawing/2014/main" id="{AAEDE68A-8361-4F31-A7F2-1D17D8A4BE91}"/>
                  </a:ext>
                </a:extLst>
              </p:cNvPr>
              <p:cNvSpPr txBox="1"/>
              <p:nvPr/>
            </p:nvSpPr>
            <p:spPr>
              <a:xfrm>
                <a:off x="9329277" y="1108515"/>
                <a:ext cx="1193096" cy="307777"/>
              </a:xfrm>
              <a:prstGeom prst="rect">
                <a:avLst/>
              </a:prstGeom>
              <a:noFill/>
            </p:spPr>
            <p:txBody>
              <a:bodyPr wrap="square" rtlCol="0">
                <a:spAutoFit/>
              </a:bodyPr>
              <a:lstStyle/>
              <a:p>
                <a:r>
                  <a:rPr lang="en-GB" sz="1400"/>
                  <a:t>Migrants</a:t>
                </a:r>
              </a:p>
            </p:txBody>
          </p:sp>
          <p:sp>
            <p:nvSpPr>
              <p:cNvPr id="113" name="TextBox 112">
                <a:extLst>
                  <a:ext uri="{FF2B5EF4-FFF2-40B4-BE49-F238E27FC236}">
                    <a16:creationId xmlns:a16="http://schemas.microsoft.com/office/drawing/2014/main" id="{D3B0F1E5-3790-4752-A283-3347B90DA4AC}"/>
                  </a:ext>
                </a:extLst>
              </p:cNvPr>
              <p:cNvSpPr txBox="1"/>
              <p:nvPr/>
            </p:nvSpPr>
            <p:spPr>
              <a:xfrm>
                <a:off x="10710954" y="1264908"/>
                <a:ext cx="1013842" cy="307777"/>
              </a:xfrm>
              <a:prstGeom prst="rect">
                <a:avLst/>
              </a:prstGeom>
              <a:noFill/>
            </p:spPr>
            <p:txBody>
              <a:bodyPr wrap="square" rtlCol="0">
                <a:spAutoFit/>
              </a:bodyPr>
              <a:lstStyle/>
              <a:p>
                <a:r>
                  <a:rPr lang="en-GB" sz="1400"/>
                  <a:t>Etc </a:t>
                </a:r>
                <a:r>
                  <a:rPr lang="en-GB" sz="1400" err="1"/>
                  <a:t>etc</a:t>
                </a:r>
                <a:endParaRPr lang="en-GB" sz="1400"/>
              </a:p>
            </p:txBody>
          </p:sp>
        </p:grpSp>
      </p:grpSp>
      <p:grpSp>
        <p:nvGrpSpPr>
          <p:cNvPr id="56" name="Group 55">
            <a:extLst>
              <a:ext uri="{FF2B5EF4-FFF2-40B4-BE49-F238E27FC236}">
                <a16:creationId xmlns:a16="http://schemas.microsoft.com/office/drawing/2014/main" id="{12BC3EF9-C35A-403D-980D-5D6E4A9E453B}"/>
              </a:ext>
            </a:extLst>
          </p:cNvPr>
          <p:cNvGrpSpPr/>
          <p:nvPr/>
        </p:nvGrpSpPr>
        <p:grpSpPr>
          <a:xfrm>
            <a:off x="99509" y="561793"/>
            <a:ext cx="5864038" cy="1084675"/>
            <a:chOff x="1332567" y="570746"/>
            <a:chExt cx="5864038" cy="1084675"/>
          </a:xfrm>
        </p:grpSpPr>
        <p:grpSp>
          <p:nvGrpSpPr>
            <p:cNvPr id="93" name="Group 92">
              <a:extLst>
                <a:ext uri="{FF2B5EF4-FFF2-40B4-BE49-F238E27FC236}">
                  <a16:creationId xmlns:a16="http://schemas.microsoft.com/office/drawing/2014/main" id="{78284180-CB2C-46F3-AEE7-8B3795D6ACAF}"/>
                </a:ext>
              </a:extLst>
            </p:cNvPr>
            <p:cNvGrpSpPr/>
            <p:nvPr/>
          </p:nvGrpSpPr>
          <p:grpSpPr>
            <a:xfrm>
              <a:off x="1332567" y="570746"/>
              <a:ext cx="5864038" cy="1084675"/>
              <a:chOff x="1385223" y="813186"/>
              <a:chExt cx="5864038" cy="1084675"/>
            </a:xfrm>
            <a:solidFill>
              <a:schemeClr val="bg1"/>
            </a:solidFill>
          </p:grpSpPr>
          <p:sp>
            <p:nvSpPr>
              <p:cNvPr id="94" name="Rectangle: Rounded Corners 93">
                <a:extLst>
                  <a:ext uri="{FF2B5EF4-FFF2-40B4-BE49-F238E27FC236}">
                    <a16:creationId xmlns:a16="http://schemas.microsoft.com/office/drawing/2014/main" id="{34AE9358-9137-4783-A3CC-27B401DFC18A}"/>
                  </a:ext>
                </a:extLst>
              </p:cNvPr>
              <p:cNvSpPr/>
              <p:nvPr/>
            </p:nvSpPr>
            <p:spPr>
              <a:xfrm>
                <a:off x="1385223" y="813186"/>
                <a:ext cx="5864038" cy="1084675"/>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TextBox 94">
                <a:extLst>
                  <a:ext uri="{FF2B5EF4-FFF2-40B4-BE49-F238E27FC236}">
                    <a16:creationId xmlns:a16="http://schemas.microsoft.com/office/drawing/2014/main" id="{D3EBB9B9-F236-4449-881F-6C55F1A7E3C0}"/>
                  </a:ext>
                </a:extLst>
              </p:cNvPr>
              <p:cNvSpPr txBox="1"/>
              <p:nvPr/>
            </p:nvSpPr>
            <p:spPr>
              <a:xfrm>
                <a:off x="3417812" y="849665"/>
                <a:ext cx="1798860" cy="307777"/>
              </a:xfrm>
              <a:prstGeom prst="rect">
                <a:avLst/>
              </a:prstGeom>
              <a:grpFill/>
            </p:spPr>
            <p:txBody>
              <a:bodyPr wrap="square" rtlCol="0">
                <a:spAutoFit/>
              </a:bodyPr>
              <a:lstStyle/>
              <a:p>
                <a:pPr algn="ctr"/>
                <a:r>
                  <a:rPr lang="en-GB" sz="1400" b="1" i="1"/>
                  <a:t>SATELLITE ACCOUNTS</a:t>
                </a:r>
              </a:p>
            </p:txBody>
          </p:sp>
          <p:sp>
            <p:nvSpPr>
              <p:cNvPr id="96" name="TextBox 95">
                <a:extLst>
                  <a:ext uri="{FF2B5EF4-FFF2-40B4-BE49-F238E27FC236}">
                    <a16:creationId xmlns:a16="http://schemas.microsoft.com/office/drawing/2014/main" id="{ED7B1A0F-B1D9-4F27-A161-397444610869}"/>
                  </a:ext>
                </a:extLst>
              </p:cNvPr>
              <p:cNvSpPr txBox="1"/>
              <p:nvPr/>
            </p:nvSpPr>
            <p:spPr>
              <a:xfrm>
                <a:off x="1652364" y="1205496"/>
                <a:ext cx="1016123" cy="307777"/>
              </a:xfrm>
              <a:prstGeom prst="rect">
                <a:avLst/>
              </a:prstGeom>
              <a:grpFill/>
            </p:spPr>
            <p:txBody>
              <a:bodyPr wrap="square" rtlCol="0">
                <a:spAutoFit/>
              </a:bodyPr>
              <a:lstStyle/>
              <a:p>
                <a:r>
                  <a:rPr lang="en-GB" sz="1400"/>
                  <a:t>Mortality</a:t>
                </a:r>
              </a:p>
            </p:txBody>
          </p:sp>
          <p:sp>
            <p:nvSpPr>
              <p:cNvPr id="97" name="TextBox 96">
                <a:extLst>
                  <a:ext uri="{FF2B5EF4-FFF2-40B4-BE49-F238E27FC236}">
                    <a16:creationId xmlns:a16="http://schemas.microsoft.com/office/drawing/2014/main" id="{4716DD9D-053B-473E-9534-407B32F95066}"/>
                  </a:ext>
                </a:extLst>
              </p:cNvPr>
              <p:cNvSpPr txBox="1"/>
              <p:nvPr/>
            </p:nvSpPr>
            <p:spPr>
              <a:xfrm>
                <a:off x="3944419" y="1457688"/>
                <a:ext cx="1016123" cy="307777"/>
              </a:xfrm>
              <a:prstGeom prst="rect">
                <a:avLst/>
              </a:prstGeom>
              <a:grpFill/>
            </p:spPr>
            <p:txBody>
              <a:bodyPr wrap="square" rtlCol="0">
                <a:spAutoFit/>
              </a:bodyPr>
              <a:lstStyle/>
              <a:p>
                <a:r>
                  <a:rPr lang="en-GB" sz="1400"/>
                  <a:t>Ageing</a:t>
                </a:r>
              </a:p>
            </p:txBody>
          </p:sp>
          <p:sp>
            <p:nvSpPr>
              <p:cNvPr id="98" name="TextBox 97">
                <a:extLst>
                  <a:ext uri="{FF2B5EF4-FFF2-40B4-BE49-F238E27FC236}">
                    <a16:creationId xmlns:a16="http://schemas.microsoft.com/office/drawing/2014/main" id="{A693BB2E-6B64-416F-A374-62EDB5E07BBB}"/>
                  </a:ext>
                </a:extLst>
              </p:cNvPr>
              <p:cNvSpPr txBox="1"/>
              <p:nvPr/>
            </p:nvSpPr>
            <p:spPr>
              <a:xfrm>
                <a:off x="4962319" y="1494664"/>
                <a:ext cx="2139766" cy="307777"/>
              </a:xfrm>
              <a:prstGeom prst="rect">
                <a:avLst/>
              </a:prstGeom>
              <a:grpFill/>
            </p:spPr>
            <p:txBody>
              <a:bodyPr wrap="square" rtlCol="0">
                <a:spAutoFit/>
              </a:bodyPr>
              <a:lstStyle/>
              <a:p>
                <a:r>
                  <a:rPr lang="en-GB" sz="1400"/>
                  <a:t>Households &amp; families</a:t>
                </a:r>
              </a:p>
            </p:txBody>
          </p:sp>
          <p:sp>
            <p:nvSpPr>
              <p:cNvPr id="99" name="TextBox 98">
                <a:extLst>
                  <a:ext uri="{FF2B5EF4-FFF2-40B4-BE49-F238E27FC236}">
                    <a16:creationId xmlns:a16="http://schemas.microsoft.com/office/drawing/2014/main" id="{60B3C65F-EE9D-456F-B5B4-58825ACC3232}"/>
                  </a:ext>
                </a:extLst>
              </p:cNvPr>
              <p:cNvSpPr txBox="1"/>
              <p:nvPr/>
            </p:nvSpPr>
            <p:spPr>
              <a:xfrm>
                <a:off x="2687402" y="1189954"/>
                <a:ext cx="1016123" cy="307777"/>
              </a:xfrm>
              <a:prstGeom prst="rect">
                <a:avLst/>
              </a:prstGeom>
              <a:grpFill/>
            </p:spPr>
            <p:txBody>
              <a:bodyPr wrap="square" rtlCol="0">
                <a:spAutoFit/>
              </a:bodyPr>
              <a:lstStyle/>
              <a:p>
                <a:r>
                  <a:rPr lang="en-GB" sz="1400"/>
                  <a:t>Fertility</a:t>
                </a:r>
              </a:p>
            </p:txBody>
          </p:sp>
          <p:sp>
            <p:nvSpPr>
              <p:cNvPr id="100" name="TextBox 99">
                <a:extLst>
                  <a:ext uri="{FF2B5EF4-FFF2-40B4-BE49-F238E27FC236}">
                    <a16:creationId xmlns:a16="http://schemas.microsoft.com/office/drawing/2014/main" id="{B74D3F69-2283-40F8-BE06-B0544E04A435}"/>
                  </a:ext>
                </a:extLst>
              </p:cNvPr>
              <p:cNvSpPr txBox="1"/>
              <p:nvPr/>
            </p:nvSpPr>
            <p:spPr>
              <a:xfrm>
                <a:off x="3664010" y="1179729"/>
                <a:ext cx="2063838" cy="307777"/>
              </a:xfrm>
              <a:prstGeom prst="rect">
                <a:avLst/>
              </a:prstGeom>
              <a:grpFill/>
            </p:spPr>
            <p:txBody>
              <a:bodyPr wrap="square" rtlCol="0">
                <a:spAutoFit/>
              </a:bodyPr>
              <a:lstStyle/>
              <a:p>
                <a:r>
                  <a:rPr lang="en-GB" sz="1400"/>
                  <a:t>International migration</a:t>
                </a:r>
              </a:p>
            </p:txBody>
          </p:sp>
          <p:sp>
            <p:nvSpPr>
              <p:cNvPr id="101" name="TextBox 100">
                <a:extLst>
                  <a:ext uri="{FF2B5EF4-FFF2-40B4-BE49-F238E27FC236}">
                    <a16:creationId xmlns:a16="http://schemas.microsoft.com/office/drawing/2014/main" id="{2D5A48BE-310D-40DA-9E55-6A39AE7CB3B8}"/>
                  </a:ext>
                </a:extLst>
              </p:cNvPr>
              <p:cNvSpPr txBox="1"/>
              <p:nvPr/>
            </p:nvSpPr>
            <p:spPr>
              <a:xfrm>
                <a:off x="5528414" y="1197694"/>
                <a:ext cx="1504040" cy="307777"/>
              </a:xfrm>
              <a:prstGeom prst="rect">
                <a:avLst/>
              </a:prstGeom>
              <a:grpFill/>
            </p:spPr>
            <p:txBody>
              <a:bodyPr wrap="square" rtlCol="0">
                <a:spAutoFit/>
              </a:bodyPr>
              <a:lstStyle/>
              <a:p>
                <a:r>
                  <a:rPr lang="en-GB" sz="1400"/>
                  <a:t>Internal migration</a:t>
                </a:r>
              </a:p>
            </p:txBody>
          </p:sp>
          <p:sp>
            <p:nvSpPr>
              <p:cNvPr id="102" name="TextBox 101">
                <a:extLst>
                  <a:ext uri="{FF2B5EF4-FFF2-40B4-BE49-F238E27FC236}">
                    <a16:creationId xmlns:a16="http://schemas.microsoft.com/office/drawing/2014/main" id="{64E4242A-535F-4BF1-BFF2-C4DC0752AE1E}"/>
                  </a:ext>
                </a:extLst>
              </p:cNvPr>
              <p:cNvSpPr txBox="1"/>
              <p:nvPr/>
            </p:nvSpPr>
            <p:spPr>
              <a:xfrm>
                <a:off x="2525846" y="1473581"/>
                <a:ext cx="1016123" cy="307777"/>
              </a:xfrm>
              <a:prstGeom prst="rect">
                <a:avLst/>
              </a:prstGeom>
              <a:grpFill/>
            </p:spPr>
            <p:txBody>
              <a:bodyPr wrap="square" rtlCol="0">
                <a:spAutoFit/>
              </a:bodyPr>
              <a:lstStyle/>
              <a:p>
                <a:r>
                  <a:rPr lang="en-GB" sz="1400"/>
                  <a:t>SAE</a:t>
                </a:r>
              </a:p>
            </p:txBody>
          </p:sp>
          <p:sp>
            <p:nvSpPr>
              <p:cNvPr id="103" name="TextBox 102">
                <a:extLst>
                  <a:ext uri="{FF2B5EF4-FFF2-40B4-BE49-F238E27FC236}">
                    <a16:creationId xmlns:a16="http://schemas.microsoft.com/office/drawing/2014/main" id="{07EF62DA-940E-49AC-A79A-4563A95C0B07}"/>
                  </a:ext>
                </a:extLst>
              </p:cNvPr>
              <p:cNvSpPr txBox="1"/>
              <p:nvPr/>
            </p:nvSpPr>
            <p:spPr>
              <a:xfrm>
                <a:off x="1451690" y="1467300"/>
                <a:ext cx="1016123" cy="307777"/>
              </a:xfrm>
              <a:prstGeom prst="rect">
                <a:avLst/>
              </a:prstGeom>
              <a:grpFill/>
            </p:spPr>
            <p:txBody>
              <a:bodyPr wrap="square" rtlCol="0">
                <a:spAutoFit/>
              </a:bodyPr>
              <a:lstStyle/>
              <a:p>
                <a:r>
                  <a:rPr lang="en-GB" sz="1400"/>
                  <a:t>Projections</a:t>
                </a:r>
              </a:p>
            </p:txBody>
          </p:sp>
        </p:grpSp>
        <p:sp>
          <p:nvSpPr>
            <p:cNvPr id="114" name="TextBox 113">
              <a:extLst>
                <a:ext uri="{FF2B5EF4-FFF2-40B4-BE49-F238E27FC236}">
                  <a16:creationId xmlns:a16="http://schemas.microsoft.com/office/drawing/2014/main" id="{0A156EE6-75BB-4714-A04B-23C94D3A983E}"/>
                </a:ext>
              </a:extLst>
            </p:cNvPr>
            <p:cNvSpPr txBox="1"/>
            <p:nvPr/>
          </p:nvSpPr>
          <p:spPr>
            <a:xfrm>
              <a:off x="3135859" y="1221399"/>
              <a:ext cx="910128" cy="307777"/>
            </a:xfrm>
            <a:prstGeom prst="rect">
              <a:avLst/>
            </a:prstGeom>
            <a:noFill/>
          </p:spPr>
          <p:txBody>
            <a:bodyPr wrap="square" rtlCol="0">
              <a:spAutoFit/>
            </a:bodyPr>
            <a:lstStyle/>
            <a:p>
              <a:r>
                <a:rPr lang="en-GB" sz="1400"/>
                <a:t>Ethnicity</a:t>
              </a:r>
            </a:p>
          </p:txBody>
        </p:sp>
        <p:sp>
          <p:nvSpPr>
            <p:cNvPr id="116" name="TextBox 115">
              <a:extLst>
                <a:ext uri="{FF2B5EF4-FFF2-40B4-BE49-F238E27FC236}">
                  <a16:creationId xmlns:a16="http://schemas.microsoft.com/office/drawing/2014/main" id="{AD504FE6-4596-4289-9D35-7B9CD6562173}"/>
                </a:ext>
              </a:extLst>
            </p:cNvPr>
            <p:cNvSpPr txBox="1"/>
            <p:nvPr/>
          </p:nvSpPr>
          <p:spPr>
            <a:xfrm>
              <a:off x="1849884" y="629630"/>
              <a:ext cx="1618562" cy="307777"/>
            </a:xfrm>
            <a:prstGeom prst="rect">
              <a:avLst/>
            </a:prstGeom>
            <a:noFill/>
          </p:spPr>
          <p:txBody>
            <a:bodyPr wrap="square" rtlCol="0">
              <a:spAutoFit/>
            </a:bodyPr>
            <a:lstStyle/>
            <a:p>
              <a:r>
                <a:rPr lang="en-GB" sz="1400"/>
                <a:t>Life expectancy</a:t>
              </a:r>
            </a:p>
          </p:txBody>
        </p:sp>
      </p:grpSp>
      <p:cxnSp>
        <p:nvCxnSpPr>
          <p:cNvPr id="118" name="Straight Arrow Connector 117">
            <a:extLst>
              <a:ext uri="{FF2B5EF4-FFF2-40B4-BE49-F238E27FC236}">
                <a16:creationId xmlns:a16="http://schemas.microsoft.com/office/drawing/2014/main" id="{ADDD8067-33E3-4B76-825E-54A3CA6967F9}"/>
              </a:ext>
            </a:extLst>
          </p:cNvPr>
          <p:cNvCxnSpPr>
            <a:cxnSpLocks/>
            <a:stCxn id="48" idx="1"/>
            <a:endCxn id="13" idx="3"/>
          </p:cNvCxnSpPr>
          <p:nvPr/>
        </p:nvCxnSpPr>
        <p:spPr>
          <a:xfrm flipH="1">
            <a:off x="7983139" y="3183949"/>
            <a:ext cx="1240788" cy="14732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119">
            <a:extLst>
              <a:ext uri="{FF2B5EF4-FFF2-40B4-BE49-F238E27FC236}">
                <a16:creationId xmlns:a16="http://schemas.microsoft.com/office/drawing/2014/main" id="{1D5AE9D1-801F-4A52-A98E-48B5C04BC4F6}"/>
              </a:ext>
            </a:extLst>
          </p:cNvPr>
          <p:cNvCxnSpPr>
            <a:cxnSpLocks/>
          </p:cNvCxnSpPr>
          <p:nvPr/>
        </p:nvCxnSpPr>
        <p:spPr>
          <a:xfrm>
            <a:off x="8159838" y="3183948"/>
            <a:ext cx="1073886"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21" name="TextBox 120">
            <a:extLst>
              <a:ext uri="{FF2B5EF4-FFF2-40B4-BE49-F238E27FC236}">
                <a16:creationId xmlns:a16="http://schemas.microsoft.com/office/drawing/2014/main" id="{EAB9071B-E83C-4C1E-A57F-0E02FC8F0CDF}"/>
              </a:ext>
            </a:extLst>
          </p:cNvPr>
          <p:cNvSpPr txBox="1"/>
          <p:nvPr/>
        </p:nvSpPr>
        <p:spPr>
          <a:xfrm>
            <a:off x="6186717" y="956674"/>
            <a:ext cx="1973121" cy="307777"/>
          </a:xfrm>
          <a:prstGeom prst="rect">
            <a:avLst/>
          </a:prstGeom>
          <a:solidFill>
            <a:srgbClr val="E8D4DB"/>
          </a:solidFill>
          <a:ln>
            <a:solidFill>
              <a:schemeClr val="tx1"/>
            </a:solidFill>
          </a:ln>
        </p:spPr>
        <p:txBody>
          <a:bodyPr wrap="square" rtlCol="0">
            <a:spAutoFit/>
          </a:bodyPr>
          <a:lstStyle/>
          <a:p>
            <a:pPr algn="ctr"/>
            <a:r>
              <a:rPr lang="en-GB" sz="1400"/>
              <a:t>Admin data</a:t>
            </a:r>
          </a:p>
        </p:txBody>
      </p:sp>
      <p:sp>
        <p:nvSpPr>
          <p:cNvPr id="122" name="TextBox 121">
            <a:extLst>
              <a:ext uri="{FF2B5EF4-FFF2-40B4-BE49-F238E27FC236}">
                <a16:creationId xmlns:a16="http://schemas.microsoft.com/office/drawing/2014/main" id="{7E388B08-1849-4516-AFCF-E42B95FE1572}"/>
              </a:ext>
            </a:extLst>
          </p:cNvPr>
          <p:cNvSpPr txBox="1"/>
          <p:nvPr/>
        </p:nvSpPr>
        <p:spPr>
          <a:xfrm>
            <a:off x="6148650" y="495411"/>
            <a:ext cx="1973121" cy="307777"/>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GB" sz="1400"/>
              <a:t>Survey data</a:t>
            </a:r>
          </a:p>
        </p:txBody>
      </p:sp>
      <p:sp>
        <p:nvSpPr>
          <p:cNvPr id="123" name="TextBox 122">
            <a:extLst>
              <a:ext uri="{FF2B5EF4-FFF2-40B4-BE49-F238E27FC236}">
                <a16:creationId xmlns:a16="http://schemas.microsoft.com/office/drawing/2014/main" id="{C48E71AA-A243-4DAB-BE97-C9BE75112ABB}"/>
              </a:ext>
            </a:extLst>
          </p:cNvPr>
          <p:cNvSpPr txBox="1"/>
          <p:nvPr/>
        </p:nvSpPr>
        <p:spPr>
          <a:xfrm>
            <a:off x="3309251" y="6414692"/>
            <a:ext cx="1973121" cy="307777"/>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GB" sz="1400"/>
              <a:t>Survey data</a:t>
            </a:r>
          </a:p>
        </p:txBody>
      </p:sp>
      <p:sp>
        <p:nvSpPr>
          <p:cNvPr id="124" name="TextBox 123">
            <a:extLst>
              <a:ext uri="{FF2B5EF4-FFF2-40B4-BE49-F238E27FC236}">
                <a16:creationId xmlns:a16="http://schemas.microsoft.com/office/drawing/2014/main" id="{22779DE7-5B0A-4FD1-9E20-A7F83A1F973C}"/>
              </a:ext>
            </a:extLst>
          </p:cNvPr>
          <p:cNvSpPr txBox="1"/>
          <p:nvPr/>
        </p:nvSpPr>
        <p:spPr>
          <a:xfrm>
            <a:off x="6001198" y="6423811"/>
            <a:ext cx="1973121" cy="307777"/>
          </a:xfrm>
          <a:prstGeom prst="rect">
            <a:avLst/>
          </a:prstGeom>
          <a:solidFill>
            <a:srgbClr val="E8D4DB"/>
          </a:solidFill>
          <a:ln>
            <a:solidFill>
              <a:schemeClr val="tx1"/>
            </a:solidFill>
          </a:ln>
        </p:spPr>
        <p:txBody>
          <a:bodyPr wrap="square" rtlCol="0">
            <a:spAutoFit/>
          </a:bodyPr>
          <a:lstStyle/>
          <a:p>
            <a:pPr algn="ctr"/>
            <a:r>
              <a:rPr lang="en-GB" sz="1400"/>
              <a:t>Admin data</a:t>
            </a:r>
          </a:p>
        </p:txBody>
      </p:sp>
      <p:cxnSp>
        <p:nvCxnSpPr>
          <p:cNvPr id="130" name="Straight Arrow Connector 129">
            <a:extLst>
              <a:ext uri="{FF2B5EF4-FFF2-40B4-BE49-F238E27FC236}">
                <a16:creationId xmlns:a16="http://schemas.microsoft.com/office/drawing/2014/main" id="{0FE1C64E-E441-443A-8EB8-01707CF4BE67}"/>
              </a:ext>
            </a:extLst>
          </p:cNvPr>
          <p:cNvCxnSpPr>
            <a:stCxn id="124" idx="0"/>
            <a:endCxn id="16" idx="2"/>
          </p:cNvCxnSpPr>
          <p:nvPr/>
        </p:nvCxnSpPr>
        <p:spPr>
          <a:xfrm flipH="1" flipV="1">
            <a:off x="3553132" y="6170301"/>
            <a:ext cx="3434627" cy="25351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Straight Arrow Connector 131">
            <a:extLst>
              <a:ext uri="{FF2B5EF4-FFF2-40B4-BE49-F238E27FC236}">
                <a16:creationId xmlns:a16="http://schemas.microsoft.com/office/drawing/2014/main" id="{72198E71-55C1-425C-A0EE-E3EF4B94D51D}"/>
              </a:ext>
            </a:extLst>
          </p:cNvPr>
          <p:cNvCxnSpPr>
            <a:cxnSpLocks/>
            <a:stCxn id="124" idx="0"/>
            <a:endCxn id="17" idx="2"/>
          </p:cNvCxnSpPr>
          <p:nvPr/>
        </p:nvCxnSpPr>
        <p:spPr>
          <a:xfrm flipH="1" flipV="1">
            <a:off x="5200347" y="6012377"/>
            <a:ext cx="1787412" cy="411434"/>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79963E2A-DF2E-487F-A7B9-24763C811EA8}"/>
              </a:ext>
            </a:extLst>
          </p:cNvPr>
          <p:cNvCxnSpPr>
            <a:stCxn id="124" idx="0"/>
            <a:endCxn id="18" idx="2"/>
          </p:cNvCxnSpPr>
          <p:nvPr/>
        </p:nvCxnSpPr>
        <p:spPr>
          <a:xfrm flipH="1" flipV="1">
            <a:off x="6979797" y="6006978"/>
            <a:ext cx="7962" cy="41683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Straight Arrow Connector 137">
            <a:extLst>
              <a:ext uri="{FF2B5EF4-FFF2-40B4-BE49-F238E27FC236}">
                <a16:creationId xmlns:a16="http://schemas.microsoft.com/office/drawing/2014/main" id="{E8F097E4-5811-49DD-903D-4900ECA18049}"/>
              </a:ext>
            </a:extLst>
          </p:cNvPr>
          <p:cNvCxnSpPr>
            <a:stCxn id="124" idx="0"/>
            <a:endCxn id="19" idx="2"/>
          </p:cNvCxnSpPr>
          <p:nvPr/>
        </p:nvCxnSpPr>
        <p:spPr>
          <a:xfrm flipV="1">
            <a:off x="6987759" y="6006978"/>
            <a:ext cx="1582962" cy="41683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Straight Arrow Connector 139">
            <a:extLst>
              <a:ext uri="{FF2B5EF4-FFF2-40B4-BE49-F238E27FC236}">
                <a16:creationId xmlns:a16="http://schemas.microsoft.com/office/drawing/2014/main" id="{77FFB300-41D0-43E1-B9FA-63D96CE6AD9B}"/>
              </a:ext>
            </a:extLst>
          </p:cNvPr>
          <p:cNvCxnSpPr>
            <a:stCxn id="124" idx="0"/>
            <a:endCxn id="20" idx="2"/>
          </p:cNvCxnSpPr>
          <p:nvPr/>
        </p:nvCxnSpPr>
        <p:spPr>
          <a:xfrm flipV="1">
            <a:off x="6987759" y="6157652"/>
            <a:ext cx="3374053" cy="266159"/>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48" name="Straight Arrow Connector 147">
            <a:extLst>
              <a:ext uri="{FF2B5EF4-FFF2-40B4-BE49-F238E27FC236}">
                <a16:creationId xmlns:a16="http://schemas.microsoft.com/office/drawing/2014/main" id="{5920ADE0-D2C4-49E2-8E89-15EBC04BE09C}"/>
              </a:ext>
            </a:extLst>
          </p:cNvPr>
          <p:cNvCxnSpPr>
            <a:stCxn id="123" idx="0"/>
            <a:endCxn id="19" idx="2"/>
          </p:cNvCxnSpPr>
          <p:nvPr/>
        </p:nvCxnSpPr>
        <p:spPr>
          <a:xfrm flipV="1">
            <a:off x="4295812" y="6006978"/>
            <a:ext cx="4274909" cy="40771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49" name="TextBox 148">
            <a:extLst>
              <a:ext uri="{FF2B5EF4-FFF2-40B4-BE49-F238E27FC236}">
                <a16:creationId xmlns:a16="http://schemas.microsoft.com/office/drawing/2014/main" id="{6F080E56-DE7A-47FF-92C9-2D2F458D81B2}"/>
              </a:ext>
            </a:extLst>
          </p:cNvPr>
          <p:cNvSpPr txBox="1"/>
          <p:nvPr/>
        </p:nvSpPr>
        <p:spPr>
          <a:xfrm>
            <a:off x="378522" y="46683"/>
            <a:ext cx="6549751" cy="400110"/>
          </a:xfrm>
          <a:prstGeom prst="rect">
            <a:avLst/>
          </a:prstGeom>
          <a:noFill/>
        </p:spPr>
        <p:txBody>
          <a:bodyPr wrap="square" rtlCol="0">
            <a:spAutoFit/>
          </a:bodyPr>
          <a:lstStyle/>
          <a:p>
            <a:r>
              <a:rPr lang="en-GB" sz="2000" b="1" dirty="0"/>
              <a:t>Hybrid statistics system: Demographic accounts in context</a:t>
            </a:r>
          </a:p>
        </p:txBody>
      </p:sp>
      <p:cxnSp>
        <p:nvCxnSpPr>
          <p:cNvPr id="4" name="Straight Arrow Connector 3">
            <a:extLst>
              <a:ext uri="{FF2B5EF4-FFF2-40B4-BE49-F238E27FC236}">
                <a16:creationId xmlns:a16="http://schemas.microsoft.com/office/drawing/2014/main" id="{359F82CC-081C-4FC9-BD8F-2A911547020D}"/>
              </a:ext>
            </a:extLst>
          </p:cNvPr>
          <p:cNvCxnSpPr>
            <a:cxnSpLocks/>
            <a:stCxn id="5" idx="3"/>
            <a:endCxn id="52" idx="1"/>
          </p:cNvCxnSpPr>
          <p:nvPr/>
        </p:nvCxnSpPr>
        <p:spPr>
          <a:xfrm>
            <a:off x="8150041" y="3183949"/>
            <a:ext cx="1591425" cy="148754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04" name="TextBox 103">
            <a:extLst>
              <a:ext uri="{FF2B5EF4-FFF2-40B4-BE49-F238E27FC236}">
                <a16:creationId xmlns:a16="http://schemas.microsoft.com/office/drawing/2014/main" id="{2987982C-F211-453A-A27F-805C9F192998}"/>
              </a:ext>
            </a:extLst>
          </p:cNvPr>
          <p:cNvSpPr txBox="1"/>
          <p:nvPr/>
        </p:nvSpPr>
        <p:spPr>
          <a:xfrm>
            <a:off x="8687792" y="6423810"/>
            <a:ext cx="1973121" cy="307777"/>
          </a:xfrm>
          <a:prstGeom prst="rect">
            <a:avLst/>
          </a:prstGeom>
          <a:solidFill>
            <a:schemeClr val="bg2"/>
          </a:solidFill>
          <a:ln>
            <a:solidFill>
              <a:schemeClr val="tx1"/>
            </a:solidFill>
          </a:ln>
        </p:spPr>
        <p:txBody>
          <a:bodyPr wrap="square" rtlCol="0">
            <a:spAutoFit/>
          </a:bodyPr>
          <a:lstStyle/>
          <a:p>
            <a:pPr algn="ctr"/>
            <a:r>
              <a:rPr lang="en-GB" sz="1400"/>
              <a:t>Commercial data</a:t>
            </a:r>
          </a:p>
        </p:txBody>
      </p:sp>
      <p:cxnSp>
        <p:nvCxnSpPr>
          <p:cNvPr id="37" name="Straight Arrow Connector 36">
            <a:extLst>
              <a:ext uri="{FF2B5EF4-FFF2-40B4-BE49-F238E27FC236}">
                <a16:creationId xmlns:a16="http://schemas.microsoft.com/office/drawing/2014/main" id="{F46BC39B-12D4-4477-AE81-F9715EF1D9B4}"/>
              </a:ext>
            </a:extLst>
          </p:cNvPr>
          <p:cNvCxnSpPr>
            <a:stCxn id="123" idx="0"/>
            <a:endCxn id="16" idx="2"/>
          </p:cNvCxnSpPr>
          <p:nvPr/>
        </p:nvCxnSpPr>
        <p:spPr>
          <a:xfrm flipH="1" flipV="1">
            <a:off x="3553132" y="6170301"/>
            <a:ext cx="742680" cy="24439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41" name="Straight Arrow Connector 40">
            <a:extLst>
              <a:ext uri="{FF2B5EF4-FFF2-40B4-BE49-F238E27FC236}">
                <a16:creationId xmlns:a16="http://schemas.microsoft.com/office/drawing/2014/main" id="{11E62E21-E0E2-4F95-97F3-D4841A8F0101}"/>
              </a:ext>
            </a:extLst>
          </p:cNvPr>
          <p:cNvCxnSpPr>
            <a:stCxn id="104" idx="0"/>
            <a:endCxn id="16" idx="2"/>
          </p:cNvCxnSpPr>
          <p:nvPr/>
        </p:nvCxnSpPr>
        <p:spPr>
          <a:xfrm flipH="1" flipV="1">
            <a:off x="3553132" y="6170301"/>
            <a:ext cx="6121221" cy="25350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55623590-9725-4F99-9266-4331B562F202}"/>
              </a:ext>
            </a:extLst>
          </p:cNvPr>
          <p:cNvCxnSpPr>
            <a:stCxn id="104" idx="0"/>
            <a:endCxn id="19" idx="2"/>
          </p:cNvCxnSpPr>
          <p:nvPr/>
        </p:nvCxnSpPr>
        <p:spPr>
          <a:xfrm flipH="1" flipV="1">
            <a:off x="8570721" y="6006978"/>
            <a:ext cx="1103632" cy="41683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4" name="Straight Arrow Connector 53">
            <a:extLst>
              <a:ext uri="{FF2B5EF4-FFF2-40B4-BE49-F238E27FC236}">
                <a16:creationId xmlns:a16="http://schemas.microsoft.com/office/drawing/2014/main" id="{A9CDF934-FA1B-40B0-B853-D9808C5EC981}"/>
              </a:ext>
            </a:extLst>
          </p:cNvPr>
          <p:cNvCxnSpPr>
            <a:stCxn id="104" idx="0"/>
            <a:endCxn id="20" idx="2"/>
          </p:cNvCxnSpPr>
          <p:nvPr/>
        </p:nvCxnSpPr>
        <p:spPr>
          <a:xfrm flipV="1">
            <a:off x="9674353" y="6157652"/>
            <a:ext cx="687459" cy="2661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9" name="TextBox 128">
            <a:extLst>
              <a:ext uri="{FF2B5EF4-FFF2-40B4-BE49-F238E27FC236}">
                <a16:creationId xmlns:a16="http://schemas.microsoft.com/office/drawing/2014/main" id="{0F706C6D-0C2F-4C67-8575-C96A59A361C3}"/>
              </a:ext>
            </a:extLst>
          </p:cNvPr>
          <p:cNvSpPr txBox="1"/>
          <p:nvPr/>
        </p:nvSpPr>
        <p:spPr>
          <a:xfrm>
            <a:off x="6165370" y="1396316"/>
            <a:ext cx="1973121" cy="307777"/>
          </a:xfrm>
          <a:prstGeom prst="rect">
            <a:avLst/>
          </a:prstGeom>
          <a:solidFill>
            <a:schemeClr val="bg2"/>
          </a:solidFill>
          <a:ln>
            <a:solidFill>
              <a:schemeClr val="tx1"/>
            </a:solidFill>
          </a:ln>
        </p:spPr>
        <p:txBody>
          <a:bodyPr wrap="square" rtlCol="0">
            <a:spAutoFit/>
          </a:bodyPr>
          <a:lstStyle/>
          <a:p>
            <a:pPr algn="ctr"/>
            <a:r>
              <a:rPr lang="en-GB" sz="1400"/>
              <a:t>Commercial data</a:t>
            </a:r>
          </a:p>
        </p:txBody>
      </p:sp>
      <p:cxnSp>
        <p:nvCxnSpPr>
          <p:cNvPr id="82" name="Straight Arrow Connector 81">
            <a:extLst>
              <a:ext uri="{FF2B5EF4-FFF2-40B4-BE49-F238E27FC236}">
                <a16:creationId xmlns:a16="http://schemas.microsoft.com/office/drawing/2014/main" id="{D8E1995C-BA9A-4116-A698-C5B67E0E17A5}"/>
              </a:ext>
            </a:extLst>
          </p:cNvPr>
          <p:cNvCxnSpPr>
            <a:cxnSpLocks/>
            <a:stCxn id="74" idx="0"/>
          </p:cNvCxnSpPr>
          <p:nvPr/>
        </p:nvCxnSpPr>
        <p:spPr>
          <a:xfrm flipV="1">
            <a:off x="885166" y="1597235"/>
            <a:ext cx="7606828" cy="896516"/>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84" name="Straight Arrow Connector 83">
            <a:extLst>
              <a:ext uri="{FF2B5EF4-FFF2-40B4-BE49-F238E27FC236}">
                <a16:creationId xmlns:a16="http://schemas.microsoft.com/office/drawing/2014/main" id="{4A5D2B0B-67B2-4024-8E14-0E07130900A6}"/>
              </a:ext>
            </a:extLst>
          </p:cNvPr>
          <p:cNvCxnSpPr>
            <a:stCxn id="122" idx="1"/>
          </p:cNvCxnSpPr>
          <p:nvPr/>
        </p:nvCxnSpPr>
        <p:spPr>
          <a:xfrm flipH="1" flipV="1">
            <a:off x="5943575" y="645134"/>
            <a:ext cx="205075" cy="4166"/>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88" name="Straight Arrow Connector 87">
            <a:extLst>
              <a:ext uri="{FF2B5EF4-FFF2-40B4-BE49-F238E27FC236}">
                <a16:creationId xmlns:a16="http://schemas.microsoft.com/office/drawing/2014/main" id="{32F16746-6A02-40D2-A190-F37D5F15271A}"/>
              </a:ext>
            </a:extLst>
          </p:cNvPr>
          <p:cNvCxnSpPr>
            <a:stCxn id="122" idx="3"/>
          </p:cNvCxnSpPr>
          <p:nvPr/>
        </p:nvCxnSpPr>
        <p:spPr>
          <a:xfrm flipV="1">
            <a:off x="8121771" y="649299"/>
            <a:ext cx="375133" cy="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33" name="Straight Arrow Connector 132">
            <a:extLst>
              <a:ext uri="{FF2B5EF4-FFF2-40B4-BE49-F238E27FC236}">
                <a16:creationId xmlns:a16="http://schemas.microsoft.com/office/drawing/2014/main" id="{CD97FB82-F243-40ED-92F7-7D44FFBA9515}"/>
              </a:ext>
            </a:extLst>
          </p:cNvPr>
          <p:cNvCxnSpPr>
            <a:stCxn id="121" idx="1"/>
            <a:endCxn id="94" idx="3"/>
          </p:cNvCxnSpPr>
          <p:nvPr/>
        </p:nvCxnSpPr>
        <p:spPr>
          <a:xfrm flipH="1" flipV="1">
            <a:off x="5963547" y="1104131"/>
            <a:ext cx="223170" cy="643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Straight Arrow Connector 134">
            <a:extLst>
              <a:ext uri="{FF2B5EF4-FFF2-40B4-BE49-F238E27FC236}">
                <a16:creationId xmlns:a16="http://schemas.microsoft.com/office/drawing/2014/main" id="{D6B5FE1A-410B-4224-84DA-40F093E009F0}"/>
              </a:ext>
            </a:extLst>
          </p:cNvPr>
          <p:cNvCxnSpPr>
            <a:stCxn id="121" idx="3"/>
            <a:endCxn id="106" idx="1"/>
          </p:cNvCxnSpPr>
          <p:nvPr/>
        </p:nvCxnSpPr>
        <p:spPr>
          <a:xfrm>
            <a:off x="8159838" y="1110563"/>
            <a:ext cx="287885" cy="9261"/>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Straight Arrow Connector 138">
            <a:extLst>
              <a:ext uri="{FF2B5EF4-FFF2-40B4-BE49-F238E27FC236}">
                <a16:creationId xmlns:a16="http://schemas.microsoft.com/office/drawing/2014/main" id="{373C74E1-15FE-4D65-9512-DA648EABCB5B}"/>
              </a:ext>
            </a:extLst>
          </p:cNvPr>
          <p:cNvCxnSpPr>
            <a:stCxn id="129" idx="1"/>
          </p:cNvCxnSpPr>
          <p:nvPr/>
        </p:nvCxnSpPr>
        <p:spPr>
          <a:xfrm flipH="1">
            <a:off x="5932625" y="1550205"/>
            <a:ext cx="232745" cy="47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3" name="Straight Arrow Connector 142">
            <a:extLst>
              <a:ext uri="{FF2B5EF4-FFF2-40B4-BE49-F238E27FC236}">
                <a16:creationId xmlns:a16="http://schemas.microsoft.com/office/drawing/2014/main" id="{8C261CA2-B2EB-4FD9-88C9-DF93903E5C9E}"/>
              </a:ext>
            </a:extLst>
          </p:cNvPr>
          <p:cNvCxnSpPr>
            <a:stCxn id="129" idx="3"/>
          </p:cNvCxnSpPr>
          <p:nvPr/>
        </p:nvCxnSpPr>
        <p:spPr>
          <a:xfrm flipV="1">
            <a:off x="8138491" y="1549232"/>
            <a:ext cx="338035" cy="97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7" name="Connector: Elbow 146">
            <a:extLst>
              <a:ext uri="{FF2B5EF4-FFF2-40B4-BE49-F238E27FC236}">
                <a16:creationId xmlns:a16="http://schemas.microsoft.com/office/drawing/2014/main" id="{2A28DDD5-7F92-4AAE-8B86-02F40B0AC884}"/>
              </a:ext>
            </a:extLst>
          </p:cNvPr>
          <p:cNvCxnSpPr>
            <a:endCxn id="13" idx="1"/>
          </p:cNvCxnSpPr>
          <p:nvPr/>
        </p:nvCxnSpPr>
        <p:spPr>
          <a:xfrm rot="16200000" flipH="1">
            <a:off x="1409896" y="2513970"/>
            <a:ext cx="3023959" cy="1262514"/>
          </a:xfrm>
          <a:prstGeom prst="bentConnector2">
            <a:avLst/>
          </a:prstGeom>
          <a:ln w="28575">
            <a:prstDash val="dash"/>
            <a:tailEnd type="triangle"/>
          </a:ln>
        </p:spPr>
        <p:style>
          <a:lnRef idx="1">
            <a:schemeClr val="dk1"/>
          </a:lnRef>
          <a:fillRef idx="0">
            <a:schemeClr val="dk1"/>
          </a:fillRef>
          <a:effectRef idx="0">
            <a:schemeClr val="dk1"/>
          </a:effectRef>
          <a:fontRef idx="minor">
            <a:schemeClr val="tx1"/>
          </a:fontRef>
        </p:style>
      </p:cxnSp>
      <p:cxnSp>
        <p:nvCxnSpPr>
          <p:cNvPr id="153" name="Connector: Elbow 152">
            <a:extLst>
              <a:ext uri="{FF2B5EF4-FFF2-40B4-BE49-F238E27FC236}">
                <a16:creationId xmlns:a16="http://schemas.microsoft.com/office/drawing/2014/main" id="{6CEEECF9-1DB9-4059-B7AD-AA31D06E12B7}"/>
              </a:ext>
            </a:extLst>
          </p:cNvPr>
          <p:cNvCxnSpPr>
            <a:endCxn id="13" idx="3"/>
          </p:cNvCxnSpPr>
          <p:nvPr/>
        </p:nvCxnSpPr>
        <p:spPr>
          <a:xfrm rot="5400000">
            <a:off x="6860189" y="2784536"/>
            <a:ext cx="2995621" cy="749720"/>
          </a:xfrm>
          <a:prstGeom prst="bentConnector2">
            <a:avLst/>
          </a:prstGeom>
          <a:ln w="19050">
            <a:prstDash val="lgDash"/>
            <a:tailEnd type="triangle"/>
          </a:ln>
        </p:spPr>
        <p:style>
          <a:lnRef idx="1">
            <a:schemeClr val="dk1"/>
          </a:lnRef>
          <a:fillRef idx="0">
            <a:schemeClr val="dk1"/>
          </a:fillRef>
          <a:effectRef idx="0">
            <a:schemeClr val="dk1"/>
          </a:effectRef>
          <a:fontRef idx="minor">
            <a:schemeClr val="tx1"/>
          </a:fontRef>
        </p:style>
      </p:cxnSp>
      <p:cxnSp>
        <p:nvCxnSpPr>
          <p:cNvPr id="157" name="Straight Arrow Connector 156">
            <a:extLst>
              <a:ext uri="{FF2B5EF4-FFF2-40B4-BE49-F238E27FC236}">
                <a16:creationId xmlns:a16="http://schemas.microsoft.com/office/drawing/2014/main" id="{905AD7D0-1866-4490-B36E-74FC4977350F}"/>
              </a:ext>
            </a:extLst>
          </p:cNvPr>
          <p:cNvCxnSpPr>
            <a:stCxn id="90" idx="2"/>
            <a:endCxn id="89" idx="0"/>
          </p:cNvCxnSpPr>
          <p:nvPr/>
        </p:nvCxnSpPr>
        <p:spPr>
          <a:xfrm flipH="1" flipV="1">
            <a:off x="4498875" y="1659118"/>
            <a:ext cx="6062455" cy="840164"/>
          </a:xfrm>
          <a:prstGeom prst="straightConnector1">
            <a:avLst/>
          </a:prstGeom>
          <a:ln w="9525">
            <a:tailEnd type="triangle"/>
          </a:ln>
        </p:spPr>
        <p:style>
          <a:lnRef idx="1">
            <a:schemeClr val="accent1"/>
          </a:lnRef>
          <a:fillRef idx="0">
            <a:schemeClr val="accent1"/>
          </a:fillRef>
          <a:effectRef idx="0">
            <a:schemeClr val="accent1"/>
          </a:effectRef>
          <a:fontRef idx="minor">
            <a:schemeClr val="tx1"/>
          </a:fontRef>
        </p:style>
      </p:cxnSp>
      <p:cxnSp>
        <p:nvCxnSpPr>
          <p:cNvPr id="159" name="Straight Arrow Connector 158">
            <a:extLst>
              <a:ext uri="{FF2B5EF4-FFF2-40B4-BE49-F238E27FC236}">
                <a16:creationId xmlns:a16="http://schemas.microsoft.com/office/drawing/2014/main" id="{4CED3E79-3ED1-48E5-B62F-9A2C8CD8118F}"/>
              </a:ext>
            </a:extLst>
          </p:cNvPr>
          <p:cNvCxnSpPr/>
          <p:nvPr/>
        </p:nvCxnSpPr>
        <p:spPr>
          <a:xfrm flipV="1">
            <a:off x="4636655" y="1671452"/>
            <a:ext cx="5908235" cy="834037"/>
          </a:xfrm>
          <a:prstGeom prst="straightConnector1">
            <a:avLst/>
          </a:prstGeom>
          <a:ln w="9525">
            <a:tailEnd type="triangle"/>
          </a:ln>
        </p:spPr>
        <p:style>
          <a:lnRef idx="1">
            <a:schemeClr val="accent2"/>
          </a:lnRef>
          <a:fillRef idx="0">
            <a:schemeClr val="accent2"/>
          </a:fillRef>
          <a:effectRef idx="0">
            <a:schemeClr val="accent2"/>
          </a:effectRef>
          <a:fontRef idx="minor">
            <a:schemeClr val="tx1"/>
          </a:fontRef>
        </p:style>
      </p:cxnSp>
      <p:sp>
        <p:nvSpPr>
          <p:cNvPr id="91" name="TextBox 90">
            <a:extLst>
              <a:ext uri="{FF2B5EF4-FFF2-40B4-BE49-F238E27FC236}">
                <a16:creationId xmlns:a16="http://schemas.microsoft.com/office/drawing/2014/main" id="{887ABFCD-5025-4EBB-85F3-53E16771E5E2}"/>
              </a:ext>
            </a:extLst>
          </p:cNvPr>
          <p:cNvSpPr txBox="1"/>
          <p:nvPr/>
        </p:nvSpPr>
        <p:spPr>
          <a:xfrm>
            <a:off x="6481365" y="1763019"/>
            <a:ext cx="1768868" cy="646331"/>
          </a:xfrm>
          <a:prstGeom prst="rect">
            <a:avLst/>
          </a:prstGeom>
          <a:solidFill>
            <a:schemeClr val="bg1"/>
          </a:solidFill>
          <a:ln>
            <a:solidFill>
              <a:schemeClr val="tx1"/>
            </a:solidFill>
          </a:ln>
        </p:spPr>
        <p:txBody>
          <a:bodyPr wrap="square" rtlCol="0">
            <a:spAutoFit/>
          </a:bodyPr>
          <a:lstStyle/>
          <a:p>
            <a:pPr algn="ctr"/>
            <a:r>
              <a:rPr lang="en-GB" b="1" i="1">
                <a:latin typeface="Times New Roman" panose="02020603050405020304" pitchFamily="18" charset="0"/>
                <a:cs typeface="Times New Roman" panose="02020603050405020304" pitchFamily="18" charset="0"/>
              </a:rPr>
              <a:t>Benchmarking- population totals</a:t>
            </a:r>
          </a:p>
        </p:txBody>
      </p:sp>
      <p:sp>
        <p:nvSpPr>
          <p:cNvPr id="160" name="TextBox 159">
            <a:extLst>
              <a:ext uri="{FF2B5EF4-FFF2-40B4-BE49-F238E27FC236}">
                <a16:creationId xmlns:a16="http://schemas.microsoft.com/office/drawing/2014/main" id="{34A4ADB6-AACA-4D3C-83CD-786F53E17C9A}"/>
              </a:ext>
            </a:extLst>
          </p:cNvPr>
          <p:cNvSpPr txBox="1"/>
          <p:nvPr/>
        </p:nvSpPr>
        <p:spPr>
          <a:xfrm>
            <a:off x="4508503" y="609545"/>
            <a:ext cx="733226" cy="307777"/>
          </a:xfrm>
          <a:prstGeom prst="rect">
            <a:avLst/>
          </a:prstGeom>
          <a:noFill/>
        </p:spPr>
        <p:txBody>
          <a:bodyPr wrap="square" rtlCol="0">
            <a:spAutoFit/>
          </a:bodyPr>
          <a:lstStyle/>
          <a:p>
            <a:r>
              <a:rPr lang="en-GB" sz="1400"/>
              <a:t>UK</a:t>
            </a:r>
          </a:p>
        </p:txBody>
      </p:sp>
      <p:grpSp>
        <p:nvGrpSpPr>
          <p:cNvPr id="162" name="Group 161">
            <a:extLst>
              <a:ext uri="{FF2B5EF4-FFF2-40B4-BE49-F238E27FC236}">
                <a16:creationId xmlns:a16="http://schemas.microsoft.com/office/drawing/2014/main" id="{CB3C87DA-0140-4E58-BB73-3FFF6D94AB6C}"/>
              </a:ext>
            </a:extLst>
          </p:cNvPr>
          <p:cNvGrpSpPr/>
          <p:nvPr/>
        </p:nvGrpSpPr>
        <p:grpSpPr>
          <a:xfrm>
            <a:off x="115847" y="1646468"/>
            <a:ext cx="1536313" cy="4410849"/>
            <a:chOff x="115847" y="1646468"/>
            <a:chExt cx="1536313" cy="4410849"/>
          </a:xfrm>
        </p:grpSpPr>
        <p:grpSp>
          <p:nvGrpSpPr>
            <p:cNvPr id="161" name="Group 160">
              <a:extLst>
                <a:ext uri="{FF2B5EF4-FFF2-40B4-BE49-F238E27FC236}">
                  <a16:creationId xmlns:a16="http://schemas.microsoft.com/office/drawing/2014/main" id="{404BF1EA-3C8C-4E40-AFF0-5535BD255187}"/>
                </a:ext>
              </a:extLst>
            </p:cNvPr>
            <p:cNvGrpSpPr/>
            <p:nvPr/>
          </p:nvGrpSpPr>
          <p:grpSpPr>
            <a:xfrm>
              <a:off x="115847" y="1646468"/>
              <a:ext cx="1536313" cy="4410849"/>
              <a:chOff x="485303" y="1646468"/>
              <a:chExt cx="1536313" cy="4410849"/>
            </a:xfrm>
          </p:grpSpPr>
          <p:grpSp>
            <p:nvGrpSpPr>
              <p:cNvPr id="69" name="Group 68">
                <a:extLst>
                  <a:ext uri="{FF2B5EF4-FFF2-40B4-BE49-F238E27FC236}">
                    <a16:creationId xmlns:a16="http://schemas.microsoft.com/office/drawing/2014/main" id="{BA97B4BB-3DB6-4737-851F-05B3DBA55B2C}"/>
                  </a:ext>
                </a:extLst>
              </p:cNvPr>
              <p:cNvGrpSpPr/>
              <p:nvPr/>
            </p:nvGrpSpPr>
            <p:grpSpPr>
              <a:xfrm>
                <a:off x="663158" y="5599228"/>
                <a:ext cx="1167030" cy="458089"/>
                <a:chOff x="512913" y="5992465"/>
                <a:chExt cx="1167030" cy="458089"/>
              </a:xfrm>
            </p:grpSpPr>
            <p:sp>
              <p:nvSpPr>
                <p:cNvPr id="70" name="Rectangle 69">
                  <a:extLst>
                    <a:ext uri="{FF2B5EF4-FFF2-40B4-BE49-F238E27FC236}">
                      <a16:creationId xmlns:a16="http://schemas.microsoft.com/office/drawing/2014/main" id="{623EF6FD-6068-4698-BBE2-E2C1BECB6CA6}"/>
                    </a:ext>
                  </a:extLst>
                </p:cNvPr>
                <p:cNvSpPr/>
                <p:nvPr/>
              </p:nvSpPr>
              <p:spPr>
                <a:xfrm>
                  <a:off x="512913" y="5992465"/>
                  <a:ext cx="1167030" cy="458089"/>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TextBox 70">
                  <a:extLst>
                    <a:ext uri="{FF2B5EF4-FFF2-40B4-BE49-F238E27FC236}">
                      <a16:creationId xmlns:a16="http://schemas.microsoft.com/office/drawing/2014/main" id="{3E8B4EA7-86DC-4B2B-A23B-0B6611BCC8AC}"/>
                    </a:ext>
                  </a:extLst>
                </p:cNvPr>
                <p:cNvSpPr txBox="1"/>
                <p:nvPr/>
              </p:nvSpPr>
              <p:spPr>
                <a:xfrm>
                  <a:off x="612742" y="6014974"/>
                  <a:ext cx="1067201" cy="307777"/>
                </a:xfrm>
                <a:prstGeom prst="rect">
                  <a:avLst/>
                </a:prstGeom>
                <a:noFill/>
              </p:spPr>
              <p:txBody>
                <a:bodyPr wrap="square" rtlCol="0">
                  <a:spAutoFit/>
                </a:bodyPr>
                <a:lstStyle/>
                <a:p>
                  <a:r>
                    <a:rPr lang="en-GB" sz="1400">
                      <a:solidFill>
                        <a:schemeClr val="tx2"/>
                      </a:solidFill>
                    </a:rPr>
                    <a:t>LMS</a:t>
                  </a:r>
                </a:p>
              </p:txBody>
            </p:sp>
          </p:grpSp>
          <p:grpSp>
            <p:nvGrpSpPr>
              <p:cNvPr id="73" name="Group 72">
                <a:extLst>
                  <a:ext uri="{FF2B5EF4-FFF2-40B4-BE49-F238E27FC236}">
                    <a16:creationId xmlns:a16="http://schemas.microsoft.com/office/drawing/2014/main" id="{D558B661-53BF-460A-B53B-136198450BBA}"/>
                  </a:ext>
                </a:extLst>
              </p:cNvPr>
              <p:cNvGrpSpPr/>
              <p:nvPr/>
            </p:nvGrpSpPr>
            <p:grpSpPr>
              <a:xfrm>
                <a:off x="487627" y="2493751"/>
                <a:ext cx="1533989" cy="759380"/>
                <a:chOff x="304687" y="2497607"/>
                <a:chExt cx="1533989" cy="759380"/>
              </a:xfrm>
            </p:grpSpPr>
            <p:sp>
              <p:nvSpPr>
                <p:cNvPr id="74" name="Rectangle 73">
                  <a:extLst>
                    <a:ext uri="{FF2B5EF4-FFF2-40B4-BE49-F238E27FC236}">
                      <a16:creationId xmlns:a16="http://schemas.microsoft.com/office/drawing/2014/main" id="{DD8A94F6-6F04-4565-91F1-8E82A101287D}"/>
                    </a:ext>
                  </a:extLst>
                </p:cNvPr>
                <p:cNvSpPr/>
                <p:nvPr/>
              </p:nvSpPr>
              <p:spPr>
                <a:xfrm>
                  <a:off x="304687" y="2497607"/>
                  <a:ext cx="1533989" cy="75938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TextBox 74">
                  <a:extLst>
                    <a:ext uri="{FF2B5EF4-FFF2-40B4-BE49-F238E27FC236}">
                      <a16:creationId xmlns:a16="http://schemas.microsoft.com/office/drawing/2014/main" id="{2DFF94C6-7266-4A6B-BB3B-40B223C18DF0}"/>
                    </a:ext>
                  </a:extLst>
                </p:cNvPr>
                <p:cNvSpPr txBox="1"/>
                <p:nvPr/>
              </p:nvSpPr>
              <p:spPr>
                <a:xfrm>
                  <a:off x="421679" y="2615687"/>
                  <a:ext cx="1349498" cy="523220"/>
                </a:xfrm>
                <a:prstGeom prst="rect">
                  <a:avLst/>
                </a:prstGeom>
                <a:noFill/>
              </p:spPr>
              <p:txBody>
                <a:bodyPr wrap="square" rtlCol="0">
                  <a:spAutoFit/>
                </a:bodyPr>
                <a:lstStyle/>
                <a:p>
                  <a:r>
                    <a:rPr lang="en-GB" sz="1400">
                      <a:solidFill>
                        <a:schemeClr val="tx2"/>
                      </a:solidFill>
                    </a:rPr>
                    <a:t>Cross-sectional characteristics</a:t>
                  </a:r>
                </a:p>
              </p:txBody>
            </p:sp>
          </p:grpSp>
          <p:sp>
            <p:nvSpPr>
              <p:cNvPr id="76" name="Rectangle: Rounded Corners 75">
                <a:extLst>
                  <a:ext uri="{FF2B5EF4-FFF2-40B4-BE49-F238E27FC236}">
                    <a16:creationId xmlns:a16="http://schemas.microsoft.com/office/drawing/2014/main" id="{76F8F989-164E-4F3D-945A-ECED3BB9AD32}"/>
                  </a:ext>
                </a:extLst>
              </p:cNvPr>
              <p:cNvSpPr/>
              <p:nvPr/>
            </p:nvSpPr>
            <p:spPr>
              <a:xfrm>
                <a:off x="485303" y="4231815"/>
                <a:ext cx="1520675" cy="829935"/>
              </a:xfrm>
              <a:prstGeom prst="roundRect">
                <a:avLst/>
              </a:prstGeom>
              <a:solidFill>
                <a:schemeClr val="accent6">
                  <a:lumMod val="20000"/>
                  <a:lumOff val="80000"/>
                </a:schemeClr>
              </a:solidFill>
              <a:ln w="34925">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9" name="Straight Arrow Connector 78">
                <a:extLst>
                  <a:ext uri="{FF2B5EF4-FFF2-40B4-BE49-F238E27FC236}">
                    <a16:creationId xmlns:a16="http://schemas.microsoft.com/office/drawing/2014/main" id="{CFAFA561-2C7E-4438-AC4A-507D38FF340B}"/>
                  </a:ext>
                </a:extLst>
              </p:cNvPr>
              <p:cNvCxnSpPr>
                <a:stCxn id="70" idx="0"/>
                <a:endCxn id="76" idx="2"/>
              </p:cNvCxnSpPr>
              <p:nvPr/>
            </p:nvCxnSpPr>
            <p:spPr>
              <a:xfrm flipH="1" flipV="1">
                <a:off x="1245641" y="5061750"/>
                <a:ext cx="1032" cy="537478"/>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81" name="Straight Arrow Connector 80">
                <a:extLst>
                  <a:ext uri="{FF2B5EF4-FFF2-40B4-BE49-F238E27FC236}">
                    <a16:creationId xmlns:a16="http://schemas.microsoft.com/office/drawing/2014/main" id="{72210BB9-48F5-4DA3-8345-455870A136B8}"/>
                  </a:ext>
                </a:extLst>
              </p:cNvPr>
              <p:cNvCxnSpPr>
                <a:stCxn id="76" idx="0"/>
                <a:endCxn id="74" idx="2"/>
              </p:cNvCxnSpPr>
              <p:nvPr/>
            </p:nvCxnSpPr>
            <p:spPr>
              <a:xfrm flipV="1">
                <a:off x="1245641" y="3253131"/>
                <a:ext cx="8981" cy="978684"/>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78" name="Straight Arrow Connector 77">
                <a:extLst>
                  <a:ext uri="{FF2B5EF4-FFF2-40B4-BE49-F238E27FC236}">
                    <a16:creationId xmlns:a16="http://schemas.microsoft.com/office/drawing/2014/main" id="{9A964C25-EB22-4DB7-813C-56FEECD7053E}"/>
                  </a:ext>
                </a:extLst>
              </p:cNvPr>
              <p:cNvCxnSpPr>
                <a:stCxn id="74" idx="0"/>
              </p:cNvCxnSpPr>
              <p:nvPr/>
            </p:nvCxnSpPr>
            <p:spPr>
              <a:xfrm flipH="1" flipV="1">
                <a:off x="1245640" y="1646468"/>
                <a:ext cx="8982" cy="84728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grpSp>
        <p:sp>
          <p:nvSpPr>
            <p:cNvPr id="77" name="TextBox 76">
              <a:extLst>
                <a:ext uri="{FF2B5EF4-FFF2-40B4-BE49-F238E27FC236}">
                  <a16:creationId xmlns:a16="http://schemas.microsoft.com/office/drawing/2014/main" id="{ABA2E9BE-1CD2-4589-9F32-507F87C5C1A5}"/>
                </a:ext>
              </a:extLst>
            </p:cNvPr>
            <p:cNvSpPr txBox="1"/>
            <p:nvPr/>
          </p:nvSpPr>
          <p:spPr>
            <a:xfrm>
              <a:off x="327982" y="4385172"/>
              <a:ext cx="1259910" cy="523220"/>
            </a:xfrm>
            <a:prstGeom prst="rect">
              <a:avLst/>
            </a:prstGeom>
            <a:noFill/>
          </p:spPr>
          <p:txBody>
            <a:bodyPr wrap="square" rtlCol="0">
              <a:spAutoFit/>
            </a:bodyPr>
            <a:lstStyle/>
            <a:p>
              <a:r>
                <a:rPr lang="en-GB" sz="1400"/>
                <a:t>Multivariate attribution</a:t>
              </a:r>
            </a:p>
          </p:txBody>
        </p:sp>
      </p:grpSp>
      <p:sp>
        <p:nvSpPr>
          <p:cNvPr id="163" name="Rectangle: Rounded Corners 162">
            <a:extLst>
              <a:ext uri="{FF2B5EF4-FFF2-40B4-BE49-F238E27FC236}">
                <a16:creationId xmlns:a16="http://schemas.microsoft.com/office/drawing/2014/main" id="{E52D4AEC-EA98-497F-8FB1-CBA686514652}"/>
              </a:ext>
            </a:extLst>
          </p:cNvPr>
          <p:cNvSpPr/>
          <p:nvPr/>
        </p:nvSpPr>
        <p:spPr>
          <a:xfrm>
            <a:off x="1909749" y="4889100"/>
            <a:ext cx="1397438" cy="537470"/>
          </a:xfrm>
          <a:prstGeom prst="roundRect">
            <a:avLst/>
          </a:prstGeom>
          <a:solidFill>
            <a:schemeClr val="accent6">
              <a:lumMod val="20000"/>
              <a:lumOff val="80000"/>
            </a:schemeClr>
          </a:solidFill>
          <a:ln w="28575">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4" name="TextBox 163">
            <a:extLst>
              <a:ext uri="{FF2B5EF4-FFF2-40B4-BE49-F238E27FC236}">
                <a16:creationId xmlns:a16="http://schemas.microsoft.com/office/drawing/2014/main" id="{E6B7C1AA-4BF4-417A-962B-5E14175430A2}"/>
              </a:ext>
            </a:extLst>
          </p:cNvPr>
          <p:cNvSpPr txBox="1"/>
          <p:nvPr/>
        </p:nvSpPr>
        <p:spPr>
          <a:xfrm>
            <a:off x="2116596" y="4977822"/>
            <a:ext cx="1151920" cy="307777"/>
          </a:xfrm>
          <a:prstGeom prst="rect">
            <a:avLst/>
          </a:prstGeom>
          <a:noFill/>
        </p:spPr>
        <p:txBody>
          <a:bodyPr wrap="square" rtlCol="0">
            <a:spAutoFit/>
          </a:bodyPr>
          <a:lstStyle/>
          <a:p>
            <a:r>
              <a:rPr lang="en-GB" sz="1400"/>
              <a:t>Coverage</a:t>
            </a:r>
          </a:p>
        </p:txBody>
      </p:sp>
      <p:cxnSp>
        <p:nvCxnSpPr>
          <p:cNvPr id="166" name="Straight Arrow Connector 165">
            <a:extLst>
              <a:ext uri="{FF2B5EF4-FFF2-40B4-BE49-F238E27FC236}">
                <a16:creationId xmlns:a16="http://schemas.microsoft.com/office/drawing/2014/main" id="{27FB6146-2D14-42B2-AE3B-1BC80CD3793E}"/>
              </a:ext>
            </a:extLst>
          </p:cNvPr>
          <p:cNvCxnSpPr>
            <a:cxnSpLocks/>
            <a:stCxn id="70" idx="3"/>
            <a:endCxn id="163" idx="2"/>
          </p:cNvCxnSpPr>
          <p:nvPr/>
        </p:nvCxnSpPr>
        <p:spPr>
          <a:xfrm flipV="1">
            <a:off x="1460732" y="5426570"/>
            <a:ext cx="1147736" cy="401703"/>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68" name="Straight Arrow Connector 167">
            <a:extLst>
              <a:ext uri="{FF2B5EF4-FFF2-40B4-BE49-F238E27FC236}">
                <a16:creationId xmlns:a16="http://schemas.microsoft.com/office/drawing/2014/main" id="{66080D4A-2BFC-4601-A6CF-1E82E0B207D7}"/>
              </a:ext>
            </a:extLst>
          </p:cNvPr>
          <p:cNvCxnSpPr>
            <a:stCxn id="163" idx="3"/>
          </p:cNvCxnSpPr>
          <p:nvPr/>
        </p:nvCxnSpPr>
        <p:spPr>
          <a:xfrm flipV="1">
            <a:off x="3307187" y="5061749"/>
            <a:ext cx="301045" cy="96086"/>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19" name="TextBox 118">
            <a:extLst>
              <a:ext uri="{FF2B5EF4-FFF2-40B4-BE49-F238E27FC236}">
                <a16:creationId xmlns:a16="http://schemas.microsoft.com/office/drawing/2014/main" id="{EB028C1F-22DE-4F06-9193-D9818C27E8B8}"/>
              </a:ext>
            </a:extLst>
          </p:cNvPr>
          <p:cNvSpPr txBox="1"/>
          <p:nvPr/>
        </p:nvSpPr>
        <p:spPr>
          <a:xfrm>
            <a:off x="5198259" y="611852"/>
            <a:ext cx="733226" cy="307777"/>
          </a:xfrm>
          <a:prstGeom prst="rect">
            <a:avLst/>
          </a:prstGeom>
          <a:noFill/>
        </p:spPr>
        <p:txBody>
          <a:bodyPr wrap="square" rtlCol="0">
            <a:spAutoFit/>
          </a:bodyPr>
          <a:lstStyle/>
          <a:p>
            <a:r>
              <a:rPr lang="en-GB" sz="1400" dirty="0"/>
              <a:t>CEs</a:t>
            </a:r>
          </a:p>
        </p:txBody>
      </p:sp>
    </p:spTree>
    <p:extLst>
      <p:ext uri="{BB962C8B-B14F-4D97-AF65-F5344CB8AC3E}">
        <p14:creationId xmlns:p14="http://schemas.microsoft.com/office/powerpoint/2010/main" val="1158398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DE62-D56C-44B7-AA5A-79108004316A}"/>
              </a:ext>
            </a:extLst>
          </p:cNvPr>
          <p:cNvSpPr>
            <a:spLocks noGrp="1"/>
          </p:cNvSpPr>
          <p:nvPr>
            <p:ph type="title"/>
          </p:nvPr>
        </p:nvSpPr>
        <p:spPr>
          <a:xfrm>
            <a:off x="838200" y="365125"/>
            <a:ext cx="10515600" cy="863311"/>
          </a:xfrm>
        </p:spPr>
        <p:txBody>
          <a:bodyPr>
            <a:normAutofit/>
          </a:bodyPr>
          <a:lstStyle/>
          <a:p>
            <a:r>
              <a:rPr lang="en-GB" sz="3200" b="1" dirty="0"/>
              <a:t>Limitations of the existing system</a:t>
            </a:r>
          </a:p>
        </p:txBody>
      </p:sp>
      <p:sp>
        <p:nvSpPr>
          <p:cNvPr id="3" name="Content Placeholder 2">
            <a:extLst>
              <a:ext uri="{FF2B5EF4-FFF2-40B4-BE49-F238E27FC236}">
                <a16:creationId xmlns:a16="http://schemas.microsoft.com/office/drawing/2014/main" id="{D9F9AC1D-D566-4F13-8C39-2E960B8FB1A9}"/>
              </a:ext>
            </a:extLst>
          </p:cNvPr>
          <p:cNvSpPr>
            <a:spLocks noGrp="1"/>
          </p:cNvSpPr>
          <p:nvPr>
            <p:ph idx="1"/>
          </p:nvPr>
        </p:nvSpPr>
        <p:spPr>
          <a:xfrm>
            <a:off x="468745" y="1123662"/>
            <a:ext cx="10515600" cy="2847974"/>
          </a:xfrm>
        </p:spPr>
        <p:txBody>
          <a:bodyPr>
            <a:normAutofit/>
          </a:bodyPr>
          <a:lstStyle/>
          <a:p>
            <a:pPr marL="0" indent="0">
              <a:buNone/>
            </a:pPr>
            <a:r>
              <a:rPr lang="en-GB" sz="2000" dirty="0"/>
              <a:t>1.  Manual, with substantial expert judgment</a:t>
            </a:r>
          </a:p>
          <a:p>
            <a:pPr lvl="1"/>
            <a:r>
              <a:rPr lang="en-GB" sz="2000" dirty="0"/>
              <a:t>Slow</a:t>
            </a:r>
          </a:p>
          <a:p>
            <a:pPr lvl="1"/>
            <a:r>
              <a:rPr lang="en-GB" sz="2000" dirty="0"/>
              <a:t>Difficult to replicate</a:t>
            </a:r>
          </a:p>
          <a:p>
            <a:pPr marL="0" indent="0">
              <a:buNone/>
            </a:pPr>
            <a:r>
              <a:rPr lang="en-GB" sz="2000" dirty="0"/>
              <a:t>2.  Inflexible</a:t>
            </a:r>
          </a:p>
          <a:p>
            <a:pPr lvl="1"/>
            <a:r>
              <a:rPr lang="en-GB" sz="2000" dirty="0"/>
              <a:t>Difficult to change data sources or outputs</a:t>
            </a:r>
          </a:p>
          <a:p>
            <a:pPr marL="457200" indent="-457200">
              <a:buAutoNum type="arabicPeriod" startAt="3"/>
            </a:pPr>
            <a:r>
              <a:rPr lang="en-GB" sz="2000" dirty="0">
                <a:solidFill>
                  <a:srgbClr val="C00000"/>
                </a:solidFill>
              </a:rPr>
              <a:t>Critical dependence on Census </a:t>
            </a:r>
          </a:p>
          <a:p>
            <a:pPr lvl="1"/>
            <a:r>
              <a:rPr lang="en-GB" sz="2000" dirty="0">
                <a:solidFill>
                  <a:srgbClr val="C00000"/>
                </a:solidFill>
              </a:rPr>
              <a:t>Growing uncertainty and decennial rebasing</a:t>
            </a:r>
          </a:p>
        </p:txBody>
      </p:sp>
      <p:sp>
        <p:nvSpPr>
          <p:cNvPr id="4" name="Title 1">
            <a:extLst>
              <a:ext uri="{FF2B5EF4-FFF2-40B4-BE49-F238E27FC236}">
                <a16:creationId xmlns:a16="http://schemas.microsoft.com/office/drawing/2014/main" id="{8D52D55A-5D3A-4E5D-A1A7-7BCF418988EA}"/>
              </a:ext>
            </a:extLst>
          </p:cNvPr>
          <p:cNvSpPr txBox="1">
            <a:spLocks/>
          </p:cNvSpPr>
          <p:nvPr/>
        </p:nvSpPr>
        <p:spPr>
          <a:xfrm>
            <a:off x="2666999" y="3921992"/>
            <a:ext cx="6440055" cy="2807277"/>
          </a:xfrm>
          <a:prstGeom prst="rect">
            <a:avLst/>
          </a:prstGeom>
          <a:ln w="38100">
            <a:solidFill>
              <a:srgbClr val="C0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500" b="1" dirty="0"/>
              <a:t>	Emerging challenges</a:t>
            </a:r>
          </a:p>
          <a:p>
            <a:pPr marL="342900" indent="-342900">
              <a:buFont typeface="Arial" panose="020B0604020202020204" pitchFamily="34" charset="0"/>
              <a:buChar char="•"/>
            </a:pPr>
            <a:r>
              <a:rPr lang="en-GB" sz="2200" dirty="0"/>
              <a:t>Demand for more frequent updates</a:t>
            </a:r>
          </a:p>
          <a:p>
            <a:pPr marL="342900" indent="-342900">
              <a:buFont typeface="Arial" panose="020B0604020202020204" pitchFamily="34" charset="0"/>
              <a:buChar char="•"/>
            </a:pPr>
            <a:r>
              <a:rPr lang="en-GB" sz="2200" dirty="0"/>
              <a:t>Demand for more granular output</a:t>
            </a:r>
          </a:p>
          <a:p>
            <a:pPr marL="342900" indent="-342900">
              <a:buFont typeface="Arial" panose="020B0604020202020204" pitchFamily="34" charset="0"/>
              <a:buChar char="•"/>
            </a:pPr>
            <a:r>
              <a:rPr lang="en-GB" sz="2200" dirty="0"/>
              <a:t>Possible loss of traditional census</a:t>
            </a:r>
          </a:p>
          <a:p>
            <a:pPr marL="342900" indent="-342900">
              <a:buFont typeface="Arial" panose="020B0604020202020204" pitchFamily="34" charset="0"/>
              <a:buChar char="•"/>
            </a:pPr>
            <a:r>
              <a:rPr lang="en-GB" sz="2200" dirty="0"/>
              <a:t>Maximise use of administrative data</a:t>
            </a:r>
          </a:p>
          <a:p>
            <a:pPr marL="342900" indent="-342900">
              <a:buFont typeface="Arial" panose="020B0604020202020204" pitchFamily="34" charset="0"/>
              <a:buChar char="•"/>
            </a:pPr>
            <a:r>
              <a:rPr lang="en-GB" sz="2000" dirty="0"/>
              <a:t>Changes to input data</a:t>
            </a:r>
          </a:p>
          <a:p>
            <a:pPr marL="342900" indent="-342900">
              <a:buFont typeface="Arial" panose="020B0604020202020204" pitchFamily="34" charset="0"/>
              <a:buChar char="•"/>
            </a:pPr>
            <a:r>
              <a:rPr lang="en-GB" sz="2000" dirty="0"/>
              <a:t>Appearance of new data sources, </a:t>
            </a:r>
            <a:r>
              <a:rPr lang="en-GB" sz="2000" dirty="0" err="1"/>
              <a:t>eg</a:t>
            </a:r>
            <a:r>
              <a:rPr lang="en-GB" sz="2000" dirty="0"/>
              <a:t> cell phones</a:t>
            </a:r>
          </a:p>
          <a:p>
            <a:endParaRPr lang="en-GB" sz="3200" b="1" dirty="0"/>
          </a:p>
        </p:txBody>
      </p:sp>
    </p:spTree>
    <p:extLst>
      <p:ext uri="{BB962C8B-B14F-4D97-AF65-F5344CB8AC3E}">
        <p14:creationId xmlns:p14="http://schemas.microsoft.com/office/powerpoint/2010/main" val="3686149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Structure"/>
          <p:cNvSpPr txBox="1">
            <a:spLocks noGrp="1"/>
          </p:cNvSpPr>
          <p:nvPr>
            <p:ph type="title"/>
          </p:nvPr>
        </p:nvSpPr>
        <p:spPr>
          <a:prstGeom prst="rect">
            <a:avLst/>
          </a:prstGeom>
        </p:spPr>
        <p:txBody>
          <a:bodyPr/>
          <a:lstStyle/>
          <a:p>
            <a:r>
              <a:t>Structure</a:t>
            </a:r>
          </a:p>
        </p:txBody>
      </p:sp>
      <p:sp>
        <p:nvSpPr>
          <p:cNvPr id="166" name="Demographic account…"/>
          <p:cNvSpPr txBox="1">
            <a:spLocks noGrp="1"/>
          </p:cNvSpPr>
          <p:nvPr>
            <p:ph type="body" idx="1"/>
          </p:nvPr>
        </p:nvSpPr>
        <p:spPr>
          <a:xfrm>
            <a:off x="603250" y="1531795"/>
            <a:ext cx="10985500" cy="4720463"/>
          </a:xfrm>
          <a:prstGeom prst="rect">
            <a:avLst/>
          </a:prstGeom>
        </p:spPr>
        <p:txBody>
          <a:bodyPr>
            <a:normAutofit fontScale="55000" lnSpcReduction="20000"/>
          </a:bodyPr>
          <a:lstStyle/>
          <a:p>
            <a:pPr marL="240792" indent="-240792" defTabSz="963144">
              <a:spcBef>
                <a:spcPts val="1750"/>
              </a:spcBef>
              <a:defRPr sz="3792"/>
            </a:pPr>
            <a:r>
              <a:t>Demographic account</a:t>
            </a:r>
          </a:p>
          <a:p>
            <a:pPr marL="481584" lvl="1" indent="-240792" defTabSz="963144">
              <a:spcBef>
                <a:spcPts val="1750"/>
              </a:spcBef>
              <a:defRPr sz="3792"/>
            </a:pPr>
            <a:r>
              <a:t>Demographic equivalent of national account</a:t>
            </a:r>
          </a:p>
          <a:p>
            <a:pPr marL="481584" lvl="1" indent="-240792" defTabSz="963144">
              <a:spcBef>
                <a:spcPts val="1750"/>
              </a:spcBef>
              <a:defRPr sz="3792"/>
            </a:pPr>
            <a:r>
              <a:t>Standardised format</a:t>
            </a:r>
          </a:p>
          <a:p>
            <a:pPr marL="481584" lvl="1" indent="-240792" defTabSz="963144">
              <a:spcBef>
                <a:spcPts val="1750"/>
              </a:spcBef>
              <a:defRPr sz="3792"/>
            </a:pPr>
            <a:r>
              <a:t>Consistency between stocks and flows</a:t>
            </a:r>
          </a:p>
          <a:p>
            <a:pPr marL="240792" indent="-240792" defTabSz="963144">
              <a:spcBef>
                <a:spcPts val="1750"/>
              </a:spcBef>
              <a:defRPr sz="3792"/>
            </a:pPr>
            <a:r>
              <a:t>System models</a:t>
            </a:r>
          </a:p>
          <a:p>
            <a:pPr marL="481584" lvl="1" indent="-240792" defTabSz="963144">
              <a:spcBef>
                <a:spcPts val="1750"/>
              </a:spcBef>
              <a:defRPr sz="3792"/>
            </a:pPr>
            <a:r>
              <a:t>Statistical models of regularities in birth, death, migration rates</a:t>
            </a:r>
          </a:p>
          <a:p>
            <a:pPr marL="481584" lvl="1" indent="-240792" defTabSz="963144">
              <a:spcBef>
                <a:spcPts val="1750"/>
              </a:spcBef>
              <a:defRPr sz="3792"/>
            </a:pPr>
            <a:r>
              <a:t>Formal representation of what an experienced analyst knows about demographic trends</a:t>
            </a:r>
          </a:p>
          <a:p>
            <a:pPr marL="240792" indent="-240792" defTabSz="963144">
              <a:spcBef>
                <a:spcPts val="1750"/>
              </a:spcBef>
              <a:defRPr sz="3792"/>
            </a:pPr>
            <a:r>
              <a:t>Data models</a:t>
            </a:r>
          </a:p>
          <a:p>
            <a:pPr marL="481584" lvl="1" indent="-240792" defTabSz="963144">
              <a:spcBef>
                <a:spcPts val="1750"/>
              </a:spcBef>
              <a:defRPr sz="3792"/>
            </a:pPr>
            <a:r>
              <a:t>Statistical models measurement, coverage errors</a:t>
            </a:r>
          </a:p>
          <a:p>
            <a:pPr marL="481584" lvl="1" indent="-240792" defTabSz="963144">
              <a:spcBef>
                <a:spcPts val="1750"/>
              </a:spcBef>
              <a:defRPr sz="3792"/>
            </a:pPr>
            <a:r>
              <a:t>Formal representation of what an experienced analyst knows about data quality</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AE876-385D-43C5-AA94-DD263E49BB8D}"/>
              </a:ext>
            </a:extLst>
          </p:cNvPr>
          <p:cNvSpPr>
            <a:spLocks noGrp="1"/>
          </p:cNvSpPr>
          <p:nvPr>
            <p:ph type="title"/>
          </p:nvPr>
        </p:nvSpPr>
        <p:spPr>
          <a:xfrm>
            <a:off x="647330" y="223950"/>
            <a:ext cx="10515600" cy="701226"/>
          </a:xfrm>
        </p:spPr>
        <p:txBody>
          <a:bodyPr>
            <a:normAutofit fontScale="90000"/>
          </a:bodyPr>
          <a:lstStyle/>
          <a:p>
            <a:r>
              <a:rPr lang="en-GB" sz="3600" b="1"/>
              <a:t>Demographic accounts- England and Wales</a:t>
            </a:r>
            <a:br>
              <a:rPr lang="en-GB"/>
            </a:br>
            <a:endParaRPr lang="en-GB" sz="1800"/>
          </a:p>
        </p:txBody>
      </p:sp>
      <p:grpSp>
        <p:nvGrpSpPr>
          <p:cNvPr id="11" name="Group 10">
            <a:extLst>
              <a:ext uri="{FF2B5EF4-FFF2-40B4-BE49-F238E27FC236}">
                <a16:creationId xmlns:a16="http://schemas.microsoft.com/office/drawing/2014/main" id="{9362B129-8759-4EBE-B9CD-D1A6F6A46FC3}"/>
              </a:ext>
            </a:extLst>
          </p:cNvPr>
          <p:cNvGrpSpPr/>
          <p:nvPr/>
        </p:nvGrpSpPr>
        <p:grpSpPr>
          <a:xfrm>
            <a:off x="647329" y="2992580"/>
            <a:ext cx="11122421" cy="1163782"/>
            <a:chOff x="1279627" y="2992583"/>
            <a:chExt cx="8626764" cy="1163782"/>
          </a:xfrm>
        </p:grpSpPr>
        <p:sp>
          <p:nvSpPr>
            <p:cNvPr id="6" name="Rectangle 5">
              <a:extLst>
                <a:ext uri="{FF2B5EF4-FFF2-40B4-BE49-F238E27FC236}">
                  <a16:creationId xmlns:a16="http://schemas.microsoft.com/office/drawing/2014/main" id="{2ABB1278-B61B-44D6-AC8C-AC66FB41FC39}"/>
                </a:ext>
              </a:extLst>
            </p:cNvPr>
            <p:cNvSpPr/>
            <p:nvPr/>
          </p:nvSpPr>
          <p:spPr>
            <a:xfrm>
              <a:off x="1279627" y="2992583"/>
              <a:ext cx="8626764" cy="116378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0A08FB20-C834-48FA-90DC-67E927957BCA}"/>
                </a:ext>
              </a:extLst>
            </p:cNvPr>
            <p:cNvSpPr txBox="1"/>
            <p:nvPr/>
          </p:nvSpPr>
          <p:spPr>
            <a:xfrm>
              <a:off x="1524670" y="3269778"/>
              <a:ext cx="1331843" cy="338554"/>
            </a:xfrm>
            <a:prstGeom prst="rect">
              <a:avLst/>
            </a:prstGeom>
            <a:noFill/>
            <a:ln>
              <a:solidFill>
                <a:schemeClr val="tx1"/>
              </a:solidFill>
            </a:ln>
          </p:spPr>
          <p:txBody>
            <a:bodyPr wrap="square" rtlCol="0">
              <a:spAutoFit/>
            </a:bodyPr>
            <a:lstStyle/>
            <a:p>
              <a:r>
                <a:rPr lang="en-GB" sz="1600" b="1"/>
                <a:t>Population stock</a:t>
              </a:r>
            </a:p>
          </p:txBody>
        </p:sp>
        <p:sp>
          <p:nvSpPr>
            <p:cNvPr id="8" name="TextBox 7">
              <a:extLst>
                <a:ext uri="{FF2B5EF4-FFF2-40B4-BE49-F238E27FC236}">
                  <a16:creationId xmlns:a16="http://schemas.microsoft.com/office/drawing/2014/main" id="{A934D220-BA82-424E-9F0A-F86AA990E394}"/>
                </a:ext>
              </a:extLst>
            </p:cNvPr>
            <p:cNvSpPr txBox="1"/>
            <p:nvPr/>
          </p:nvSpPr>
          <p:spPr>
            <a:xfrm>
              <a:off x="4093623" y="3251307"/>
              <a:ext cx="672371" cy="338554"/>
            </a:xfrm>
            <a:prstGeom prst="rect">
              <a:avLst/>
            </a:prstGeom>
            <a:noFill/>
            <a:ln>
              <a:solidFill>
                <a:schemeClr val="tx1"/>
              </a:solidFill>
            </a:ln>
          </p:spPr>
          <p:txBody>
            <a:bodyPr wrap="square" rtlCol="0">
              <a:spAutoFit/>
            </a:bodyPr>
            <a:lstStyle/>
            <a:p>
              <a:r>
                <a:rPr lang="en-GB" sz="1600" b="1"/>
                <a:t>Births</a:t>
              </a:r>
              <a:endParaRPr lang="en-GB" b="1"/>
            </a:p>
          </p:txBody>
        </p:sp>
        <p:sp>
          <p:nvSpPr>
            <p:cNvPr id="9" name="TextBox 8">
              <a:extLst>
                <a:ext uri="{FF2B5EF4-FFF2-40B4-BE49-F238E27FC236}">
                  <a16:creationId xmlns:a16="http://schemas.microsoft.com/office/drawing/2014/main" id="{87590D21-8FC0-4260-9937-F15779A6A802}"/>
                </a:ext>
              </a:extLst>
            </p:cNvPr>
            <p:cNvSpPr txBox="1"/>
            <p:nvPr/>
          </p:nvSpPr>
          <p:spPr>
            <a:xfrm>
              <a:off x="6206518" y="3260436"/>
              <a:ext cx="623260" cy="338554"/>
            </a:xfrm>
            <a:prstGeom prst="rect">
              <a:avLst/>
            </a:prstGeom>
            <a:noFill/>
            <a:ln>
              <a:solidFill>
                <a:schemeClr val="tx1"/>
              </a:solidFill>
            </a:ln>
          </p:spPr>
          <p:txBody>
            <a:bodyPr wrap="square" rtlCol="0">
              <a:spAutoFit/>
            </a:bodyPr>
            <a:lstStyle/>
            <a:p>
              <a:r>
                <a:rPr lang="en-GB" sz="1600" b="1"/>
                <a:t>Deaths</a:t>
              </a:r>
              <a:endParaRPr lang="en-GB" b="1"/>
            </a:p>
          </p:txBody>
        </p:sp>
        <p:sp>
          <p:nvSpPr>
            <p:cNvPr id="10" name="TextBox 9">
              <a:extLst>
                <a:ext uri="{FF2B5EF4-FFF2-40B4-BE49-F238E27FC236}">
                  <a16:creationId xmlns:a16="http://schemas.microsoft.com/office/drawing/2014/main" id="{FEE87451-A29A-4A49-9FB4-17E208D61451}"/>
                </a:ext>
              </a:extLst>
            </p:cNvPr>
            <p:cNvSpPr txBox="1"/>
            <p:nvPr/>
          </p:nvSpPr>
          <p:spPr>
            <a:xfrm>
              <a:off x="7559604" y="3251307"/>
              <a:ext cx="1677706" cy="338554"/>
            </a:xfrm>
            <a:prstGeom prst="rect">
              <a:avLst/>
            </a:prstGeom>
            <a:noFill/>
            <a:ln>
              <a:solidFill>
                <a:schemeClr val="tx1"/>
              </a:solidFill>
            </a:ln>
          </p:spPr>
          <p:txBody>
            <a:bodyPr wrap="square" rtlCol="0">
              <a:spAutoFit/>
            </a:bodyPr>
            <a:lstStyle/>
            <a:p>
              <a:r>
                <a:rPr lang="en-GB" sz="1600" b="1"/>
                <a:t>International migration</a:t>
              </a:r>
            </a:p>
          </p:txBody>
        </p:sp>
      </p:grpSp>
      <p:sp>
        <p:nvSpPr>
          <p:cNvPr id="16" name="Rectangle: Rounded Corners 15">
            <a:extLst>
              <a:ext uri="{FF2B5EF4-FFF2-40B4-BE49-F238E27FC236}">
                <a16:creationId xmlns:a16="http://schemas.microsoft.com/office/drawing/2014/main" id="{CBB8CF84-BEFB-48D1-A0AB-A6206051D74E}"/>
              </a:ext>
            </a:extLst>
          </p:cNvPr>
          <p:cNvSpPr/>
          <p:nvPr/>
        </p:nvSpPr>
        <p:spPr>
          <a:xfrm>
            <a:off x="1792564" y="5366321"/>
            <a:ext cx="1351194" cy="67162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Post-COVID uncertainty</a:t>
            </a:r>
          </a:p>
        </p:txBody>
      </p:sp>
      <p:grpSp>
        <p:nvGrpSpPr>
          <p:cNvPr id="19" name="Group 18">
            <a:extLst>
              <a:ext uri="{FF2B5EF4-FFF2-40B4-BE49-F238E27FC236}">
                <a16:creationId xmlns:a16="http://schemas.microsoft.com/office/drawing/2014/main" id="{0AC9EC32-A4C4-41C2-A3D1-24F0DCD7320D}"/>
              </a:ext>
            </a:extLst>
          </p:cNvPr>
          <p:cNvGrpSpPr/>
          <p:nvPr/>
        </p:nvGrpSpPr>
        <p:grpSpPr>
          <a:xfrm>
            <a:off x="1075842" y="4156359"/>
            <a:ext cx="1392319" cy="1209962"/>
            <a:chOff x="1527096" y="4156365"/>
            <a:chExt cx="1392319" cy="1209962"/>
          </a:xfrm>
        </p:grpSpPr>
        <p:grpSp>
          <p:nvGrpSpPr>
            <p:cNvPr id="15" name="Group 14">
              <a:extLst>
                <a:ext uri="{FF2B5EF4-FFF2-40B4-BE49-F238E27FC236}">
                  <a16:creationId xmlns:a16="http://schemas.microsoft.com/office/drawing/2014/main" id="{D11DEF1A-6980-422F-AD31-03094C82F8DD}"/>
                </a:ext>
              </a:extLst>
            </p:cNvPr>
            <p:cNvGrpSpPr/>
            <p:nvPr/>
          </p:nvGrpSpPr>
          <p:grpSpPr>
            <a:xfrm>
              <a:off x="1527096" y="4156365"/>
              <a:ext cx="1381033" cy="840508"/>
              <a:chOff x="1527096" y="4156365"/>
              <a:chExt cx="1381033" cy="840508"/>
            </a:xfrm>
          </p:grpSpPr>
          <p:sp>
            <p:nvSpPr>
              <p:cNvPr id="12" name="Rectangle 11">
                <a:extLst>
                  <a:ext uri="{FF2B5EF4-FFF2-40B4-BE49-F238E27FC236}">
                    <a16:creationId xmlns:a16="http://schemas.microsoft.com/office/drawing/2014/main" id="{C546779E-4A60-4E8C-AD7F-BBFD579ADA1A}"/>
                  </a:ext>
                </a:extLst>
              </p:cNvPr>
              <p:cNvSpPr/>
              <p:nvPr/>
            </p:nvSpPr>
            <p:spPr>
              <a:xfrm>
                <a:off x="1527096" y="4433455"/>
                <a:ext cx="1381033" cy="56341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Census, ABPE, </a:t>
                </a:r>
                <a:r>
                  <a:rPr lang="en-GB" sz="1600" err="1"/>
                  <a:t>syoa</a:t>
                </a:r>
                <a:r>
                  <a:rPr lang="en-GB" sz="1600"/>
                  <a:t>, sex</a:t>
                </a:r>
              </a:p>
            </p:txBody>
          </p:sp>
          <p:cxnSp>
            <p:nvCxnSpPr>
              <p:cNvPr id="14" name="Straight Arrow Connector 13">
                <a:extLst>
                  <a:ext uri="{FF2B5EF4-FFF2-40B4-BE49-F238E27FC236}">
                    <a16:creationId xmlns:a16="http://schemas.microsoft.com/office/drawing/2014/main" id="{B6C51AC9-CB07-4C7E-99D7-DAFAE01DDB63}"/>
                  </a:ext>
                </a:extLst>
              </p:cNvPr>
              <p:cNvCxnSpPr>
                <a:cxnSpLocks/>
                <a:stCxn id="12" idx="0"/>
              </p:cNvCxnSpPr>
              <p:nvPr/>
            </p:nvCxnSpPr>
            <p:spPr>
              <a:xfrm flipV="1">
                <a:off x="2217613" y="4156365"/>
                <a:ext cx="0" cy="2770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18" name="Straight Arrow Connector 17">
              <a:extLst>
                <a:ext uri="{FF2B5EF4-FFF2-40B4-BE49-F238E27FC236}">
                  <a16:creationId xmlns:a16="http://schemas.microsoft.com/office/drawing/2014/main" id="{B2D9A4B1-762F-4471-8965-23EAE8C97FDD}"/>
                </a:ext>
              </a:extLst>
            </p:cNvPr>
            <p:cNvCxnSpPr>
              <a:cxnSpLocks/>
              <a:stCxn id="16" idx="0"/>
              <a:endCxn id="12" idx="2"/>
            </p:cNvCxnSpPr>
            <p:nvPr/>
          </p:nvCxnSpPr>
          <p:spPr>
            <a:xfrm flipH="1" flipV="1">
              <a:off x="2217613" y="4996873"/>
              <a:ext cx="701802" cy="369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21" name="Group 20">
            <a:extLst>
              <a:ext uri="{FF2B5EF4-FFF2-40B4-BE49-F238E27FC236}">
                <a16:creationId xmlns:a16="http://schemas.microsoft.com/office/drawing/2014/main" id="{05154B9A-7D8E-40FC-AF15-21AC62EABC49}"/>
              </a:ext>
            </a:extLst>
          </p:cNvPr>
          <p:cNvGrpSpPr/>
          <p:nvPr/>
        </p:nvGrpSpPr>
        <p:grpSpPr>
          <a:xfrm>
            <a:off x="3365681" y="4156360"/>
            <a:ext cx="1972539" cy="1881584"/>
            <a:chOff x="860780" y="4156365"/>
            <a:chExt cx="1972539" cy="2058301"/>
          </a:xfrm>
        </p:grpSpPr>
        <p:sp>
          <p:nvSpPr>
            <p:cNvPr id="22" name="Rectangle: Rounded Corners 21">
              <a:extLst>
                <a:ext uri="{FF2B5EF4-FFF2-40B4-BE49-F238E27FC236}">
                  <a16:creationId xmlns:a16="http://schemas.microsoft.com/office/drawing/2014/main" id="{C66FFB77-53B7-423F-80ED-D8CDF43055F3}"/>
                </a:ext>
              </a:extLst>
            </p:cNvPr>
            <p:cNvSpPr/>
            <p:nvPr/>
          </p:nvSpPr>
          <p:spPr>
            <a:xfrm>
              <a:off x="860780" y="5479966"/>
              <a:ext cx="1241571" cy="7347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Pre-COVID error</a:t>
              </a:r>
            </a:p>
          </p:txBody>
        </p:sp>
        <p:grpSp>
          <p:nvGrpSpPr>
            <p:cNvPr id="23" name="Group 22">
              <a:extLst>
                <a:ext uri="{FF2B5EF4-FFF2-40B4-BE49-F238E27FC236}">
                  <a16:creationId xmlns:a16="http://schemas.microsoft.com/office/drawing/2014/main" id="{59F79BF1-6974-4BB6-9C1D-8DE95115671C}"/>
                </a:ext>
              </a:extLst>
            </p:cNvPr>
            <p:cNvGrpSpPr/>
            <p:nvPr/>
          </p:nvGrpSpPr>
          <p:grpSpPr>
            <a:xfrm>
              <a:off x="1481566" y="4156365"/>
              <a:ext cx="1351753" cy="1323601"/>
              <a:chOff x="1481566" y="4156365"/>
              <a:chExt cx="1351753" cy="1323601"/>
            </a:xfrm>
          </p:grpSpPr>
          <p:grpSp>
            <p:nvGrpSpPr>
              <p:cNvPr id="24" name="Group 23">
                <a:extLst>
                  <a:ext uri="{FF2B5EF4-FFF2-40B4-BE49-F238E27FC236}">
                    <a16:creationId xmlns:a16="http://schemas.microsoft.com/office/drawing/2014/main" id="{1C8F5AB2-B008-4D20-8799-8356B27AAA9E}"/>
                  </a:ext>
                </a:extLst>
              </p:cNvPr>
              <p:cNvGrpSpPr/>
              <p:nvPr/>
            </p:nvGrpSpPr>
            <p:grpSpPr>
              <a:xfrm>
                <a:off x="1591748" y="4156365"/>
                <a:ext cx="1241571" cy="840508"/>
                <a:chOff x="1591748" y="4156365"/>
                <a:chExt cx="1241571" cy="840508"/>
              </a:xfrm>
            </p:grpSpPr>
            <p:sp>
              <p:nvSpPr>
                <p:cNvPr id="26" name="Rectangle 25">
                  <a:extLst>
                    <a:ext uri="{FF2B5EF4-FFF2-40B4-BE49-F238E27FC236}">
                      <a16:creationId xmlns:a16="http://schemas.microsoft.com/office/drawing/2014/main" id="{36A1908F-C3AC-462B-A058-5323F12F21F5}"/>
                    </a:ext>
                  </a:extLst>
                </p:cNvPr>
                <p:cNvSpPr/>
                <p:nvPr/>
              </p:nvSpPr>
              <p:spPr>
                <a:xfrm>
                  <a:off x="1591748" y="4433455"/>
                  <a:ext cx="1241571" cy="56341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Births, sex</a:t>
                  </a:r>
                </a:p>
              </p:txBody>
            </p:sp>
            <p:cxnSp>
              <p:nvCxnSpPr>
                <p:cNvPr id="27" name="Straight Arrow Connector 26">
                  <a:extLst>
                    <a:ext uri="{FF2B5EF4-FFF2-40B4-BE49-F238E27FC236}">
                      <a16:creationId xmlns:a16="http://schemas.microsoft.com/office/drawing/2014/main" id="{F3632C98-CEDD-41D5-8F80-FC5D75DD892C}"/>
                    </a:ext>
                  </a:extLst>
                </p:cNvPr>
                <p:cNvCxnSpPr>
                  <a:stCxn id="26" idx="0"/>
                </p:cNvCxnSpPr>
                <p:nvPr/>
              </p:nvCxnSpPr>
              <p:spPr>
                <a:xfrm flipH="1" flipV="1">
                  <a:off x="2207491" y="4156365"/>
                  <a:ext cx="5043" cy="2770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25" name="Straight Arrow Connector 24">
                <a:extLst>
                  <a:ext uri="{FF2B5EF4-FFF2-40B4-BE49-F238E27FC236}">
                    <a16:creationId xmlns:a16="http://schemas.microsoft.com/office/drawing/2014/main" id="{A00E5DB1-8995-487C-ADE2-0E9D24F5CDBC}"/>
                  </a:ext>
                </a:extLst>
              </p:cNvPr>
              <p:cNvCxnSpPr>
                <a:cxnSpLocks/>
                <a:stCxn id="22" idx="0"/>
                <a:endCxn id="26" idx="2"/>
              </p:cNvCxnSpPr>
              <p:nvPr/>
            </p:nvCxnSpPr>
            <p:spPr>
              <a:xfrm flipV="1">
                <a:off x="1481566" y="4996873"/>
                <a:ext cx="730968" cy="4830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grpSp>
        <p:nvGrpSpPr>
          <p:cNvPr id="28" name="Group 27">
            <a:extLst>
              <a:ext uri="{FF2B5EF4-FFF2-40B4-BE49-F238E27FC236}">
                <a16:creationId xmlns:a16="http://schemas.microsoft.com/office/drawing/2014/main" id="{5B933AC3-07A5-492B-9285-37238FEF4FC8}"/>
              </a:ext>
            </a:extLst>
          </p:cNvPr>
          <p:cNvGrpSpPr/>
          <p:nvPr/>
        </p:nvGrpSpPr>
        <p:grpSpPr>
          <a:xfrm>
            <a:off x="6068494" y="4156359"/>
            <a:ext cx="1962207" cy="1881584"/>
            <a:chOff x="871112" y="4156365"/>
            <a:chExt cx="1962207" cy="1881584"/>
          </a:xfrm>
        </p:grpSpPr>
        <p:sp>
          <p:nvSpPr>
            <p:cNvPr id="29" name="Rectangle: Rounded Corners 28">
              <a:extLst>
                <a:ext uri="{FF2B5EF4-FFF2-40B4-BE49-F238E27FC236}">
                  <a16:creationId xmlns:a16="http://schemas.microsoft.com/office/drawing/2014/main" id="{4782C549-85EC-4666-B267-8E23C087F378}"/>
                </a:ext>
              </a:extLst>
            </p:cNvPr>
            <p:cNvSpPr/>
            <p:nvPr/>
          </p:nvSpPr>
          <p:spPr>
            <a:xfrm>
              <a:off x="871112" y="5366327"/>
              <a:ext cx="1241571" cy="67162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Pre-COVID error</a:t>
              </a:r>
            </a:p>
          </p:txBody>
        </p:sp>
        <p:grpSp>
          <p:nvGrpSpPr>
            <p:cNvPr id="30" name="Group 29">
              <a:extLst>
                <a:ext uri="{FF2B5EF4-FFF2-40B4-BE49-F238E27FC236}">
                  <a16:creationId xmlns:a16="http://schemas.microsoft.com/office/drawing/2014/main" id="{53126BC5-696D-4B52-AF72-17B4F276E1D8}"/>
                </a:ext>
              </a:extLst>
            </p:cNvPr>
            <p:cNvGrpSpPr/>
            <p:nvPr/>
          </p:nvGrpSpPr>
          <p:grpSpPr>
            <a:xfrm>
              <a:off x="1491898" y="4156365"/>
              <a:ext cx="1341421" cy="1209962"/>
              <a:chOff x="1491898" y="4156365"/>
              <a:chExt cx="1341421" cy="1209962"/>
            </a:xfrm>
          </p:grpSpPr>
          <p:grpSp>
            <p:nvGrpSpPr>
              <p:cNvPr id="31" name="Group 30">
                <a:extLst>
                  <a:ext uri="{FF2B5EF4-FFF2-40B4-BE49-F238E27FC236}">
                    <a16:creationId xmlns:a16="http://schemas.microsoft.com/office/drawing/2014/main" id="{E4AEAFE8-E4BA-44EE-AF87-F77A0B092A94}"/>
                  </a:ext>
                </a:extLst>
              </p:cNvPr>
              <p:cNvGrpSpPr/>
              <p:nvPr/>
            </p:nvGrpSpPr>
            <p:grpSpPr>
              <a:xfrm>
                <a:off x="1591748" y="4156365"/>
                <a:ext cx="1241571" cy="840508"/>
                <a:chOff x="1591748" y="4156365"/>
                <a:chExt cx="1241571" cy="840508"/>
              </a:xfrm>
            </p:grpSpPr>
            <p:sp>
              <p:nvSpPr>
                <p:cNvPr id="33" name="Rectangle 32">
                  <a:extLst>
                    <a:ext uri="{FF2B5EF4-FFF2-40B4-BE49-F238E27FC236}">
                      <a16:creationId xmlns:a16="http://schemas.microsoft.com/office/drawing/2014/main" id="{EF0BD1BA-FB3C-40BE-B3B0-1A28A0DCA045}"/>
                    </a:ext>
                  </a:extLst>
                </p:cNvPr>
                <p:cNvSpPr/>
                <p:nvPr/>
              </p:nvSpPr>
              <p:spPr>
                <a:xfrm>
                  <a:off x="1591748" y="4433455"/>
                  <a:ext cx="1241571" cy="56341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Deaths, </a:t>
                  </a:r>
                  <a:r>
                    <a:rPr lang="en-GB" sz="1600" err="1"/>
                    <a:t>syoa</a:t>
                  </a:r>
                  <a:r>
                    <a:rPr lang="en-GB" sz="1600"/>
                    <a:t>, sex</a:t>
                  </a:r>
                </a:p>
              </p:txBody>
            </p:sp>
            <p:cxnSp>
              <p:nvCxnSpPr>
                <p:cNvPr id="34" name="Straight Arrow Connector 33">
                  <a:extLst>
                    <a:ext uri="{FF2B5EF4-FFF2-40B4-BE49-F238E27FC236}">
                      <a16:creationId xmlns:a16="http://schemas.microsoft.com/office/drawing/2014/main" id="{483208CA-751D-4452-9BAD-26B694935DBB}"/>
                    </a:ext>
                  </a:extLst>
                </p:cNvPr>
                <p:cNvCxnSpPr>
                  <a:stCxn id="33" idx="0"/>
                </p:cNvCxnSpPr>
                <p:nvPr/>
              </p:nvCxnSpPr>
              <p:spPr>
                <a:xfrm flipH="1" flipV="1">
                  <a:off x="2207491" y="4156365"/>
                  <a:ext cx="5043" cy="2770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32" name="Straight Arrow Connector 31">
                <a:extLst>
                  <a:ext uri="{FF2B5EF4-FFF2-40B4-BE49-F238E27FC236}">
                    <a16:creationId xmlns:a16="http://schemas.microsoft.com/office/drawing/2014/main" id="{863BCB6B-0B33-4DCC-A394-44FD4DA3EE9C}"/>
                  </a:ext>
                </a:extLst>
              </p:cNvPr>
              <p:cNvCxnSpPr>
                <a:cxnSpLocks/>
                <a:stCxn id="29" idx="0"/>
                <a:endCxn id="33" idx="2"/>
              </p:cNvCxnSpPr>
              <p:nvPr/>
            </p:nvCxnSpPr>
            <p:spPr>
              <a:xfrm flipV="1">
                <a:off x="1491898" y="4996873"/>
                <a:ext cx="720636" cy="369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
        <p:nvSpPr>
          <p:cNvPr id="36" name="Rectangle: Rounded Corners 35">
            <a:extLst>
              <a:ext uri="{FF2B5EF4-FFF2-40B4-BE49-F238E27FC236}">
                <a16:creationId xmlns:a16="http://schemas.microsoft.com/office/drawing/2014/main" id="{7934C3FA-92AD-42F3-B07C-04CED17901C8}"/>
              </a:ext>
            </a:extLst>
          </p:cNvPr>
          <p:cNvSpPr/>
          <p:nvPr/>
        </p:nvSpPr>
        <p:spPr>
          <a:xfrm>
            <a:off x="8799981" y="5366321"/>
            <a:ext cx="1057816" cy="68979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IPS CIs, </a:t>
            </a:r>
            <a:r>
              <a:rPr lang="en-GB" sz="1600" err="1">
                <a:solidFill>
                  <a:schemeClr val="tx1"/>
                </a:solidFill>
              </a:rPr>
              <a:t>syoa,sex</a:t>
            </a:r>
            <a:endParaRPr lang="en-GB" sz="1600">
              <a:solidFill>
                <a:schemeClr val="tx1"/>
              </a:solidFill>
            </a:endParaRPr>
          </a:p>
        </p:txBody>
      </p:sp>
      <p:grpSp>
        <p:nvGrpSpPr>
          <p:cNvPr id="38" name="Group 37">
            <a:extLst>
              <a:ext uri="{FF2B5EF4-FFF2-40B4-BE49-F238E27FC236}">
                <a16:creationId xmlns:a16="http://schemas.microsoft.com/office/drawing/2014/main" id="{9B3BAAD1-4DB4-4A2A-BF38-A7AFE5D4654D}"/>
              </a:ext>
            </a:extLst>
          </p:cNvPr>
          <p:cNvGrpSpPr/>
          <p:nvPr/>
        </p:nvGrpSpPr>
        <p:grpSpPr>
          <a:xfrm>
            <a:off x="9109644" y="4156359"/>
            <a:ext cx="1646151" cy="840508"/>
            <a:chOff x="1591748" y="4156365"/>
            <a:chExt cx="1646151" cy="840508"/>
          </a:xfrm>
          <a:solidFill>
            <a:schemeClr val="accent2">
              <a:lumMod val="60000"/>
              <a:lumOff val="40000"/>
            </a:schemeClr>
          </a:solidFill>
        </p:grpSpPr>
        <p:sp>
          <p:nvSpPr>
            <p:cNvPr id="40" name="Rectangle 39">
              <a:extLst>
                <a:ext uri="{FF2B5EF4-FFF2-40B4-BE49-F238E27FC236}">
                  <a16:creationId xmlns:a16="http://schemas.microsoft.com/office/drawing/2014/main" id="{5D0FF014-A5CC-461C-B17D-8A5D741571E1}"/>
                </a:ext>
              </a:extLst>
            </p:cNvPr>
            <p:cNvSpPr/>
            <p:nvPr/>
          </p:nvSpPr>
          <p:spPr>
            <a:xfrm>
              <a:off x="1591748" y="4433455"/>
              <a:ext cx="1646151" cy="56341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E&amp;W migration, </a:t>
              </a:r>
              <a:r>
                <a:rPr lang="en-GB" sz="1600" err="1"/>
                <a:t>syoa</a:t>
              </a:r>
              <a:r>
                <a:rPr lang="en-GB" sz="1600"/>
                <a:t>, sex</a:t>
              </a:r>
            </a:p>
          </p:txBody>
        </p:sp>
        <p:cxnSp>
          <p:nvCxnSpPr>
            <p:cNvPr id="41" name="Straight Arrow Connector 40">
              <a:extLst>
                <a:ext uri="{FF2B5EF4-FFF2-40B4-BE49-F238E27FC236}">
                  <a16:creationId xmlns:a16="http://schemas.microsoft.com/office/drawing/2014/main" id="{A0B240D5-EE87-4F91-987D-76E6C330F415}"/>
                </a:ext>
              </a:extLst>
            </p:cNvPr>
            <p:cNvCxnSpPr>
              <a:cxnSpLocks/>
              <a:stCxn id="40" idx="0"/>
            </p:cNvCxnSpPr>
            <p:nvPr/>
          </p:nvCxnSpPr>
          <p:spPr>
            <a:xfrm flipH="1" flipV="1">
              <a:off x="2409781" y="4156365"/>
              <a:ext cx="5043" cy="277090"/>
            </a:xfrm>
            <a:prstGeom prst="straightConnector1">
              <a:avLst/>
            </a:prstGeom>
            <a:grpFill/>
            <a:ln>
              <a:tailEnd type="triangle"/>
            </a:ln>
          </p:spPr>
          <p:style>
            <a:lnRef idx="1">
              <a:schemeClr val="accent1"/>
            </a:lnRef>
            <a:fillRef idx="0">
              <a:schemeClr val="accent1"/>
            </a:fillRef>
            <a:effectRef idx="0">
              <a:schemeClr val="accent1"/>
            </a:effectRef>
            <a:fontRef idx="minor">
              <a:schemeClr val="tx1"/>
            </a:fontRef>
          </p:style>
        </p:cxnSp>
      </p:grpSp>
      <p:cxnSp>
        <p:nvCxnSpPr>
          <p:cNvPr id="39" name="Straight Arrow Connector 38">
            <a:extLst>
              <a:ext uri="{FF2B5EF4-FFF2-40B4-BE49-F238E27FC236}">
                <a16:creationId xmlns:a16="http://schemas.microsoft.com/office/drawing/2014/main" id="{4F621C28-A560-4089-81FA-4E353F6B548D}"/>
              </a:ext>
            </a:extLst>
          </p:cNvPr>
          <p:cNvCxnSpPr>
            <a:cxnSpLocks/>
            <a:stCxn id="36" idx="0"/>
            <a:endCxn id="40" idx="2"/>
          </p:cNvCxnSpPr>
          <p:nvPr/>
        </p:nvCxnSpPr>
        <p:spPr>
          <a:xfrm flipV="1">
            <a:off x="9328889" y="4996867"/>
            <a:ext cx="603831" cy="369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Rectangle: Rounded Corners 43">
            <a:extLst>
              <a:ext uri="{FF2B5EF4-FFF2-40B4-BE49-F238E27FC236}">
                <a16:creationId xmlns:a16="http://schemas.microsoft.com/office/drawing/2014/main" id="{B8852935-9C85-4894-BEE4-E6D5D497EDBD}"/>
              </a:ext>
            </a:extLst>
          </p:cNvPr>
          <p:cNvSpPr/>
          <p:nvPr/>
        </p:nvSpPr>
        <p:spPr>
          <a:xfrm>
            <a:off x="426488" y="5366327"/>
            <a:ext cx="1262033" cy="671616"/>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Pre-COVID uncertainty</a:t>
            </a:r>
          </a:p>
        </p:txBody>
      </p:sp>
      <p:cxnSp>
        <p:nvCxnSpPr>
          <p:cNvPr id="46" name="Straight Arrow Connector 45">
            <a:extLst>
              <a:ext uri="{FF2B5EF4-FFF2-40B4-BE49-F238E27FC236}">
                <a16:creationId xmlns:a16="http://schemas.microsoft.com/office/drawing/2014/main" id="{1D8F3223-3C8F-4B29-98E0-FAEA9D978915}"/>
              </a:ext>
            </a:extLst>
          </p:cNvPr>
          <p:cNvCxnSpPr>
            <a:cxnSpLocks/>
            <a:stCxn id="44" idx="0"/>
            <a:endCxn id="12" idx="2"/>
          </p:cNvCxnSpPr>
          <p:nvPr/>
        </p:nvCxnSpPr>
        <p:spPr>
          <a:xfrm flipV="1">
            <a:off x="1057505" y="4996867"/>
            <a:ext cx="708854" cy="369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CF5FC12A-E0BE-4629-8A17-EFFB31F67F01}"/>
              </a:ext>
            </a:extLst>
          </p:cNvPr>
          <p:cNvCxnSpPr>
            <a:cxnSpLocks/>
            <a:stCxn id="66" idx="0"/>
            <a:endCxn id="40" idx="2"/>
          </p:cNvCxnSpPr>
          <p:nvPr/>
        </p:nvCxnSpPr>
        <p:spPr>
          <a:xfrm flipH="1" flipV="1">
            <a:off x="9932720" y="4996867"/>
            <a:ext cx="662992" cy="369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Rectangle: Rounded Corners 65">
            <a:extLst>
              <a:ext uri="{FF2B5EF4-FFF2-40B4-BE49-F238E27FC236}">
                <a16:creationId xmlns:a16="http://schemas.microsoft.com/office/drawing/2014/main" id="{EDBA4489-1B16-4F20-8496-445FCA8A0D22}"/>
              </a:ext>
            </a:extLst>
          </p:cNvPr>
          <p:cNvSpPr/>
          <p:nvPr/>
        </p:nvSpPr>
        <p:spPr>
          <a:xfrm>
            <a:off x="10002232" y="5366321"/>
            <a:ext cx="1186959" cy="68979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Model CIs, </a:t>
            </a:r>
            <a:r>
              <a:rPr lang="en-GB" sz="1600" err="1">
                <a:solidFill>
                  <a:schemeClr val="tx1"/>
                </a:solidFill>
              </a:rPr>
              <a:t>syoa</a:t>
            </a:r>
            <a:r>
              <a:rPr lang="en-GB" sz="1600">
                <a:solidFill>
                  <a:schemeClr val="tx1"/>
                </a:solidFill>
              </a:rPr>
              <a:t>, sex</a:t>
            </a:r>
          </a:p>
        </p:txBody>
      </p:sp>
      <p:sp>
        <p:nvSpPr>
          <p:cNvPr id="69" name="Rectangle: Rounded Corners 68">
            <a:extLst>
              <a:ext uri="{FF2B5EF4-FFF2-40B4-BE49-F238E27FC236}">
                <a16:creationId xmlns:a16="http://schemas.microsoft.com/office/drawing/2014/main" id="{28D27825-140A-4582-8346-CA4280549BAC}"/>
              </a:ext>
            </a:extLst>
          </p:cNvPr>
          <p:cNvSpPr/>
          <p:nvPr/>
        </p:nvSpPr>
        <p:spPr>
          <a:xfrm>
            <a:off x="2000258" y="1727936"/>
            <a:ext cx="1239854" cy="701226"/>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600">
                <a:solidFill>
                  <a:schemeClr val="tx1"/>
                </a:solidFill>
              </a:rPr>
              <a:t>Post-COVID population</a:t>
            </a:r>
          </a:p>
        </p:txBody>
      </p:sp>
      <p:sp>
        <p:nvSpPr>
          <p:cNvPr id="70" name="Rectangle: Rounded Corners 69">
            <a:extLst>
              <a:ext uri="{FF2B5EF4-FFF2-40B4-BE49-F238E27FC236}">
                <a16:creationId xmlns:a16="http://schemas.microsoft.com/office/drawing/2014/main" id="{4A25505E-392E-45CE-891E-4DE49823D81D}"/>
              </a:ext>
            </a:extLst>
          </p:cNvPr>
          <p:cNvSpPr/>
          <p:nvPr/>
        </p:nvSpPr>
        <p:spPr>
          <a:xfrm>
            <a:off x="3524454" y="1733438"/>
            <a:ext cx="1149664" cy="698141"/>
          </a:xfrm>
          <a:prstGeom prst="roundRect">
            <a:avLst/>
          </a:prstGeom>
          <a:solidFill>
            <a:schemeClr val="accent6">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600">
                <a:solidFill>
                  <a:schemeClr val="tx1"/>
                </a:solidFill>
              </a:rPr>
              <a:t>Pre-COVID births</a:t>
            </a:r>
          </a:p>
        </p:txBody>
      </p:sp>
      <p:sp>
        <p:nvSpPr>
          <p:cNvPr id="71" name="Rectangle: Rounded Corners 70">
            <a:extLst>
              <a:ext uri="{FF2B5EF4-FFF2-40B4-BE49-F238E27FC236}">
                <a16:creationId xmlns:a16="http://schemas.microsoft.com/office/drawing/2014/main" id="{73038471-285B-44FA-9F01-AFE03A3F6A67}"/>
              </a:ext>
            </a:extLst>
          </p:cNvPr>
          <p:cNvSpPr/>
          <p:nvPr/>
        </p:nvSpPr>
        <p:spPr>
          <a:xfrm>
            <a:off x="6244442" y="1735242"/>
            <a:ext cx="1132793" cy="693919"/>
          </a:xfrm>
          <a:prstGeom prst="roundRect">
            <a:avLst/>
          </a:prstGeom>
          <a:solidFill>
            <a:schemeClr val="accent6">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600">
                <a:solidFill>
                  <a:schemeClr val="tx1"/>
                </a:solidFill>
              </a:rPr>
              <a:t>Pre-COVID deaths</a:t>
            </a:r>
          </a:p>
        </p:txBody>
      </p:sp>
      <p:sp>
        <p:nvSpPr>
          <p:cNvPr id="72" name="Rectangle: Rounded Corners 71">
            <a:extLst>
              <a:ext uri="{FF2B5EF4-FFF2-40B4-BE49-F238E27FC236}">
                <a16:creationId xmlns:a16="http://schemas.microsoft.com/office/drawing/2014/main" id="{D39C20B4-0C0B-4EF9-9568-0E6AFB5CC72F}"/>
              </a:ext>
            </a:extLst>
          </p:cNvPr>
          <p:cNvSpPr/>
          <p:nvPr/>
        </p:nvSpPr>
        <p:spPr>
          <a:xfrm>
            <a:off x="8781589" y="1741784"/>
            <a:ext cx="1149664" cy="684292"/>
          </a:xfrm>
          <a:prstGeom prst="roundRect">
            <a:avLst/>
          </a:prstGeom>
          <a:solidFill>
            <a:schemeClr val="accent6">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600">
                <a:solidFill>
                  <a:schemeClr val="tx1"/>
                </a:solidFill>
              </a:rPr>
              <a:t>Pre-COVID migration</a:t>
            </a:r>
          </a:p>
        </p:txBody>
      </p:sp>
      <p:sp>
        <p:nvSpPr>
          <p:cNvPr id="73" name="Rectangle: Rounded Corners 72">
            <a:extLst>
              <a:ext uri="{FF2B5EF4-FFF2-40B4-BE49-F238E27FC236}">
                <a16:creationId xmlns:a16="http://schemas.microsoft.com/office/drawing/2014/main" id="{0DD692B1-7929-4401-93A8-C18108F801B9}"/>
              </a:ext>
            </a:extLst>
          </p:cNvPr>
          <p:cNvSpPr/>
          <p:nvPr/>
        </p:nvSpPr>
        <p:spPr>
          <a:xfrm>
            <a:off x="629041" y="1727936"/>
            <a:ext cx="1239854" cy="689794"/>
          </a:xfrm>
          <a:prstGeom prst="roundRect">
            <a:avLst/>
          </a:prstGeom>
          <a:solidFill>
            <a:schemeClr val="accent6">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600">
                <a:solidFill>
                  <a:schemeClr val="tx1"/>
                </a:solidFill>
              </a:rPr>
              <a:t>Pre-COVID population</a:t>
            </a:r>
          </a:p>
        </p:txBody>
      </p:sp>
      <p:cxnSp>
        <p:nvCxnSpPr>
          <p:cNvPr id="76" name="Straight Arrow Connector 75">
            <a:extLst>
              <a:ext uri="{FF2B5EF4-FFF2-40B4-BE49-F238E27FC236}">
                <a16:creationId xmlns:a16="http://schemas.microsoft.com/office/drawing/2014/main" id="{2AEFB39D-DF01-435E-AF17-72639AE238D1}"/>
              </a:ext>
            </a:extLst>
          </p:cNvPr>
          <p:cNvCxnSpPr>
            <a:cxnSpLocks/>
            <a:stCxn id="73" idx="2"/>
          </p:cNvCxnSpPr>
          <p:nvPr/>
        </p:nvCxnSpPr>
        <p:spPr>
          <a:xfrm>
            <a:off x="1248968" y="2417730"/>
            <a:ext cx="479007" cy="5748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B87E8473-287A-4902-8341-731F76771753}"/>
              </a:ext>
            </a:extLst>
          </p:cNvPr>
          <p:cNvCxnSpPr>
            <a:cxnSpLocks/>
            <a:stCxn id="69" idx="2"/>
          </p:cNvCxnSpPr>
          <p:nvPr/>
        </p:nvCxnSpPr>
        <p:spPr>
          <a:xfrm flipH="1">
            <a:off x="1736157" y="2429162"/>
            <a:ext cx="884028" cy="5481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7A3A2A81-38A2-4083-9689-C3C6EB213F26}"/>
              </a:ext>
            </a:extLst>
          </p:cNvPr>
          <p:cNvCxnSpPr>
            <a:cxnSpLocks/>
            <a:stCxn id="70" idx="2"/>
          </p:cNvCxnSpPr>
          <p:nvPr/>
        </p:nvCxnSpPr>
        <p:spPr>
          <a:xfrm>
            <a:off x="4099286" y="2431579"/>
            <a:ext cx="519570" cy="5526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3CBB7891-2C62-4C6B-A138-C0D88DF970A0}"/>
              </a:ext>
            </a:extLst>
          </p:cNvPr>
          <p:cNvCxnSpPr>
            <a:cxnSpLocks/>
            <a:stCxn id="71" idx="2"/>
          </p:cNvCxnSpPr>
          <p:nvPr/>
        </p:nvCxnSpPr>
        <p:spPr>
          <a:xfrm>
            <a:off x="6810839" y="2429161"/>
            <a:ext cx="590475" cy="5481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6A5BCCF6-3F32-4B41-BD5F-A9F6B5032B5B}"/>
              </a:ext>
            </a:extLst>
          </p:cNvPr>
          <p:cNvCxnSpPr>
            <a:cxnSpLocks/>
            <a:stCxn id="72" idx="2"/>
          </p:cNvCxnSpPr>
          <p:nvPr/>
        </p:nvCxnSpPr>
        <p:spPr>
          <a:xfrm>
            <a:off x="9356421" y="2426076"/>
            <a:ext cx="635168" cy="5817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BE68AD59-2086-4C35-B450-B050B81AD6EA}"/>
              </a:ext>
            </a:extLst>
          </p:cNvPr>
          <p:cNvCxnSpPr>
            <a:cxnSpLocks/>
          </p:cNvCxnSpPr>
          <p:nvPr/>
        </p:nvCxnSpPr>
        <p:spPr>
          <a:xfrm flipH="1">
            <a:off x="9935964" y="2403691"/>
            <a:ext cx="601045" cy="5731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Rectangle: Rounded Corners 61">
            <a:extLst>
              <a:ext uri="{FF2B5EF4-FFF2-40B4-BE49-F238E27FC236}">
                <a16:creationId xmlns:a16="http://schemas.microsoft.com/office/drawing/2014/main" id="{2580D00D-7D2A-4612-84C2-AC66502258CF}"/>
              </a:ext>
            </a:extLst>
          </p:cNvPr>
          <p:cNvSpPr/>
          <p:nvPr/>
        </p:nvSpPr>
        <p:spPr>
          <a:xfrm>
            <a:off x="4776554" y="1735243"/>
            <a:ext cx="1217911" cy="698141"/>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600">
                <a:solidFill>
                  <a:schemeClr val="tx1"/>
                </a:solidFill>
              </a:rPr>
              <a:t>Post-COVID births</a:t>
            </a:r>
          </a:p>
        </p:txBody>
      </p:sp>
      <p:cxnSp>
        <p:nvCxnSpPr>
          <p:cNvPr id="64" name="Straight Arrow Connector 63">
            <a:extLst>
              <a:ext uri="{FF2B5EF4-FFF2-40B4-BE49-F238E27FC236}">
                <a16:creationId xmlns:a16="http://schemas.microsoft.com/office/drawing/2014/main" id="{2A1AA1A1-AE8F-476B-8832-0AF5C1BBD743}"/>
              </a:ext>
            </a:extLst>
          </p:cNvPr>
          <p:cNvCxnSpPr>
            <a:cxnSpLocks/>
            <a:stCxn id="62" idx="2"/>
          </p:cNvCxnSpPr>
          <p:nvPr/>
        </p:nvCxnSpPr>
        <p:spPr>
          <a:xfrm flipH="1">
            <a:off x="4618856" y="2433384"/>
            <a:ext cx="766654" cy="543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5" name="Rectangle: Rounded Corners 74">
            <a:extLst>
              <a:ext uri="{FF2B5EF4-FFF2-40B4-BE49-F238E27FC236}">
                <a16:creationId xmlns:a16="http://schemas.microsoft.com/office/drawing/2014/main" id="{41EE3019-8F1F-40C6-83E3-1FC84BE0936D}"/>
              </a:ext>
            </a:extLst>
          </p:cNvPr>
          <p:cNvSpPr/>
          <p:nvPr/>
        </p:nvSpPr>
        <p:spPr>
          <a:xfrm>
            <a:off x="7473930" y="1727936"/>
            <a:ext cx="1217911" cy="693919"/>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600">
                <a:solidFill>
                  <a:schemeClr val="tx1"/>
                </a:solidFill>
              </a:rPr>
              <a:t>Post-COVID deaths</a:t>
            </a:r>
          </a:p>
        </p:txBody>
      </p:sp>
      <p:sp>
        <p:nvSpPr>
          <p:cNvPr id="79" name="Rectangle: Rounded Corners 78">
            <a:extLst>
              <a:ext uri="{FF2B5EF4-FFF2-40B4-BE49-F238E27FC236}">
                <a16:creationId xmlns:a16="http://schemas.microsoft.com/office/drawing/2014/main" id="{ED999C8A-D042-46F6-91A2-240D56621535}"/>
              </a:ext>
            </a:extLst>
          </p:cNvPr>
          <p:cNvSpPr/>
          <p:nvPr/>
        </p:nvSpPr>
        <p:spPr>
          <a:xfrm>
            <a:off x="10039527" y="1726251"/>
            <a:ext cx="1239854" cy="684292"/>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600">
                <a:solidFill>
                  <a:schemeClr val="tx1"/>
                </a:solidFill>
              </a:rPr>
              <a:t>Post-COVID migration</a:t>
            </a:r>
          </a:p>
        </p:txBody>
      </p:sp>
      <p:cxnSp>
        <p:nvCxnSpPr>
          <p:cNvPr id="85" name="Straight Arrow Connector 84">
            <a:extLst>
              <a:ext uri="{FF2B5EF4-FFF2-40B4-BE49-F238E27FC236}">
                <a16:creationId xmlns:a16="http://schemas.microsoft.com/office/drawing/2014/main" id="{98E31E1E-CD2C-4FA6-8734-E3F31AB7EED4}"/>
              </a:ext>
            </a:extLst>
          </p:cNvPr>
          <p:cNvCxnSpPr>
            <a:cxnSpLocks/>
            <a:stCxn id="75" idx="2"/>
          </p:cNvCxnSpPr>
          <p:nvPr/>
        </p:nvCxnSpPr>
        <p:spPr>
          <a:xfrm flipH="1">
            <a:off x="7384182" y="2421855"/>
            <a:ext cx="698704" cy="5775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1" name="Rectangle: Rounded Corners 100">
            <a:extLst>
              <a:ext uri="{FF2B5EF4-FFF2-40B4-BE49-F238E27FC236}">
                <a16:creationId xmlns:a16="http://schemas.microsoft.com/office/drawing/2014/main" id="{03BF7636-044B-4438-A095-648818DBEAE3}"/>
              </a:ext>
            </a:extLst>
          </p:cNvPr>
          <p:cNvSpPr/>
          <p:nvPr/>
        </p:nvSpPr>
        <p:spPr>
          <a:xfrm>
            <a:off x="4688682" y="5366321"/>
            <a:ext cx="1241571" cy="67162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Post-COVID error</a:t>
            </a:r>
          </a:p>
        </p:txBody>
      </p:sp>
      <p:cxnSp>
        <p:nvCxnSpPr>
          <p:cNvPr id="102" name="Straight Arrow Connector 101">
            <a:extLst>
              <a:ext uri="{FF2B5EF4-FFF2-40B4-BE49-F238E27FC236}">
                <a16:creationId xmlns:a16="http://schemas.microsoft.com/office/drawing/2014/main" id="{D7EE7656-F7CE-4727-990D-B35703EB9B1F}"/>
              </a:ext>
            </a:extLst>
          </p:cNvPr>
          <p:cNvCxnSpPr>
            <a:cxnSpLocks/>
            <a:stCxn id="101" idx="0"/>
            <a:endCxn id="26" idx="2"/>
          </p:cNvCxnSpPr>
          <p:nvPr/>
        </p:nvCxnSpPr>
        <p:spPr>
          <a:xfrm flipH="1" flipV="1">
            <a:off x="4717435" y="4924705"/>
            <a:ext cx="592033" cy="4416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 name="Rectangle: Rounded Corners 112">
            <a:extLst>
              <a:ext uri="{FF2B5EF4-FFF2-40B4-BE49-F238E27FC236}">
                <a16:creationId xmlns:a16="http://schemas.microsoft.com/office/drawing/2014/main" id="{26AAF49C-3801-4D8A-8619-517D56B656EB}"/>
              </a:ext>
            </a:extLst>
          </p:cNvPr>
          <p:cNvSpPr/>
          <p:nvPr/>
        </p:nvSpPr>
        <p:spPr>
          <a:xfrm>
            <a:off x="7415188" y="5366321"/>
            <a:ext cx="1241571" cy="67162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rPr>
              <a:t>Post-COVID error</a:t>
            </a:r>
          </a:p>
        </p:txBody>
      </p:sp>
      <p:sp>
        <p:nvSpPr>
          <p:cNvPr id="126" name="Rectangle: Rounded Corners 125">
            <a:extLst>
              <a:ext uri="{FF2B5EF4-FFF2-40B4-BE49-F238E27FC236}">
                <a16:creationId xmlns:a16="http://schemas.microsoft.com/office/drawing/2014/main" id="{D99C37DA-ADE8-4CFF-9967-ABD0D9C96515}"/>
              </a:ext>
            </a:extLst>
          </p:cNvPr>
          <p:cNvSpPr/>
          <p:nvPr/>
        </p:nvSpPr>
        <p:spPr>
          <a:xfrm>
            <a:off x="323273" y="925176"/>
            <a:ext cx="11239686" cy="1823877"/>
          </a:xfrm>
          <a:prstGeom prst="roundRect">
            <a:avLst/>
          </a:prstGeom>
          <a:noFill/>
          <a:ln w="4127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7" name="Rectangle: Rounded Corners 126">
            <a:extLst>
              <a:ext uri="{FF2B5EF4-FFF2-40B4-BE49-F238E27FC236}">
                <a16:creationId xmlns:a16="http://schemas.microsoft.com/office/drawing/2014/main" id="{A8B6B007-3919-4B84-A857-41F9EAFC45C6}"/>
              </a:ext>
            </a:extLst>
          </p:cNvPr>
          <p:cNvSpPr/>
          <p:nvPr/>
        </p:nvSpPr>
        <p:spPr>
          <a:xfrm>
            <a:off x="285287" y="5250165"/>
            <a:ext cx="11239686" cy="1501617"/>
          </a:xfrm>
          <a:prstGeom prst="roundRect">
            <a:avLst/>
          </a:prstGeom>
          <a:noFill/>
          <a:ln w="4127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8" name="TextBox 127">
            <a:extLst>
              <a:ext uri="{FF2B5EF4-FFF2-40B4-BE49-F238E27FC236}">
                <a16:creationId xmlns:a16="http://schemas.microsoft.com/office/drawing/2014/main" id="{48964004-D6D7-4DF1-8A39-02DC96A3EA2E}"/>
              </a:ext>
            </a:extLst>
          </p:cNvPr>
          <p:cNvSpPr txBox="1"/>
          <p:nvPr/>
        </p:nvSpPr>
        <p:spPr>
          <a:xfrm>
            <a:off x="4607252" y="1089895"/>
            <a:ext cx="2203587" cy="461665"/>
          </a:xfrm>
          <a:prstGeom prst="rect">
            <a:avLst/>
          </a:prstGeom>
          <a:noFill/>
        </p:spPr>
        <p:txBody>
          <a:bodyPr wrap="square" rtlCol="0">
            <a:spAutoFit/>
          </a:bodyPr>
          <a:lstStyle/>
          <a:p>
            <a:r>
              <a:rPr lang="en-GB" sz="2400" b="1" i="1">
                <a:solidFill>
                  <a:srgbClr val="C00000"/>
                </a:solidFill>
              </a:rPr>
              <a:t>System models</a:t>
            </a:r>
          </a:p>
        </p:txBody>
      </p:sp>
      <p:sp>
        <p:nvSpPr>
          <p:cNvPr id="129" name="TextBox 128">
            <a:extLst>
              <a:ext uri="{FF2B5EF4-FFF2-40B4-BE49-F238E27FC236}">
                <a16:creationId xmlns:a16="http://schemas.microsoft.com/office/drawing/2014/main" id="{6FFCD9C7-CE1B-49AE-A238-8DC5BC23AD63}"/>
              </a:ext>
            </a:extLst>
          </p:cNvPr>
          <p:cNvSpPr txBox="1"/>
          <p:nvPr/>
        </p:nvSpPr>
        <p:spPr>
          <a:xfrm>
            <a:off x="4485692" y="6100700"/>
            <a:ext cx="2203587" cy="461665"/>
          </a:xfrm>
          <a:prstGeom prst="rect">
            <a:avLst/>
          </a:prstGeom>
          <a:noFill/>
        </p:spPr>
        <p:txBody>
          <a:bodyPr wrap="square" rtlCol="0">
            <a:spAutoFit/>
          </a:bodyPr>
          <a:lstStyle/>
          <a:p>
            <a:r>
              <a:rPr lang="en-GB" sz="2400" b="1" i="1">
                <a:solidFill>
                  <a:srgbClr val="C00000"/>
                </a:solidFill>
              </a:rPr>
              <a:t>Data models</a:t>
            </a:r>
          </a:p>
        </p:txBody>
      </p:sp>
      <p:sp>
        <p:nvSpPr>
          <p:cNvPr id="130" name="TextBox 129">
            <a:extLst>
              <a:ext uri="{FF2B5EF4-FFF2-40B4-BE49-F238E27FC236}">
                <a16:creationId xmlns:a16="http://schemas.microsoft.com/office/drawing/2014/main" id="{53FD9D6E-92B9-4EF2-A8D0-ED7425CF01EB}"/>
              </a:ext>
            </a:extLst>
          </p:cNvPr>
          <p:cNvSpPr txBox="1"/>
          <p:nvPr/>
        </p:nvSpPr>
        <p:spPr>
          <a:xfrm>
            <a:off x="5608074" y="4463040"/>
            <a:ext cx="975852" cy="461665"/>
          </a:xfrm>
          <a:prstGeom prst="rect">
            <a:avLst/>
          </a:prstGeom>
          <a:noFill/>
        </p:spPr>
        <p:txBody>
          <a:bodyPr wrap="square" rtlCol="0">
            <a:spAutoFit/>
          </a:bodyPr>
          <a:lstStyle/>
          <a:p>
            <a:r>
              <a:rPr lang="en-GB" sz="2400" b="1" i="1">
                <a:solidFill>
                  <a:srgbClr val="C00000"/>
                </a:solidFill>
              </a:rPr>
              <a:t>Data </a:t>
            </a:r>
          </a:p>
        </p:txBody>
      </p:sp>
      <p:cxnSp>
        <p:nvCxnSpPr>
          <p:cNvPr id="131" name="Straight Arrow Connector 130">
            <a:extLst>
              <a:ext uri="{FF2B5EF4-FFF2-40B4-BE49-F238E27FC236}">
                <a16:creationId xmlns:a16="http://schemas.microsoft.com/office/drawing/2014/main" id="{45E3BC72-27A9-4227-8F4C-5E3AA90179B0}"/>
              </a:ext>
            </a:extLst>
          </p:cNvPr>
          <p:cNvCxnSpPr>
            <a:cxnSpLocks/>
            <a:stCxn id="113" idx="0"/>
            <a:endCxn id="33" idx="2"/>
          </p:cNvCxnSpPr>
          <p:nvPr/>
        </p:nvCxnSpPr>
        <p:spPr>
          <a:xfrm flipH="1" flipV="1">
            <a:off x="7409916" y="4996867"/>
            <a:ext cx="626058" cy="369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8070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4FD66-38A4-4708-9A67-5CBD8AA57631}"/>
              </a:ext>
            </a:extLst>
          </p:cNvPr>
          <p:cNvSpPr>
            <a:spLocks noGrp="1"/>
          </p:cNvSpPr>
          <p:nvPr>
            <p:ph type="title"/>
          </p:nvPr>
        </p:nvSpPr>
        <p:spPr>
          <a:xfrm>
            <a:off x="838200" y="365126"/>
            <a:ext cx="10515600" cy="842352"/>
          </a:xfrm>
        </p:spPr>
        <p:txBody>
          <a:bodyPr>
            <a:normAutofit/>
          </a:bodyPr>
          <a:lstStyle/>
          <a:p>
            <a:r>
              <a:rPr lang="en-GB" sz="3600" b="1"/>
              <a:t>Estimation windows for Dynamic Population Model</a:t>
            </a:r>
          </a:p>
        </p:txBody>
      </p:sp>
      <p:sp>
        <p:nvSpPr>
          <p:cNvPr id="6" name="TextBox 5">
            <a:extLst>
              <a:ext uri="{FF2B5EF4-FFF2-40B4-BE49-F238E27FC236}">
                <a16:creationId xmlns:a16="http://schemas.microsoft.com/office/drawing/2014/main" id="{4FEFD775-B764-45F2-8E34-69E745A39C3F}"/>
              </a:ext>
            </a:extLst>
          </p:cNvPr>
          <p:cNvSpPr txBox="1"/>
          <p:nvPr/>
        </p:nvSpPr>
        <p:spPr>
          <a:xfrm>
            <a:off x="679938" y="1207478"/>
            <a:ext cx="10339754" cy="646331"/>
          </a:xfrm>
          <a:prstGeom prst="rect">
            <a:avLst/>
          </a:prstGeom>
          <a:noFill/>
        </p:spPr>
        <p:txBody>
          <a:bodyPr wrap="square" rtlCol="0">
            <a:spAutoFit/>
          </a:bodyPr>
          <a:lstStyle/>
          <a:p>
            <a:pPr algn="ctr"/>
            <a:r>
              <a:rPr lang="en-GB"/>
              <a:t>Assumptions: 1) 15 month lag in availability of components (maximum lag from international migration?)</a:t>
            </a:r>
          </a:p>
          <a:p>
            <a:pPr algn="ctr"/>
            <a:r>
              <a:rPr lang="en-GB"/>
              <a:t>2)Key predictors are available monthly</a:t>
            </a:r>
          </a:p>
        </p:txBody>
      </p:sp>
      <p:sp>
        <p:nvSpPr>
          <p:cNvPr id="7" name="TextBox 6">
            <a:extLst>
              <a:ext uri="{FF2B5EF4-FFF2-40B4-BE49-F238E27FC236}">
                <a16:creationId xmlns:a16="http://schemas.microsoft.com/office/drawing/2014/main" id="{52024619-7131-4BEB-91D3-4A53851938F8}"/>
              </a:ext>
            </a:extLst>
          </p:cNvPr>
          <p:cNvSpPr txBox="1"/>
          <p:nvPr/>
        </p:nvSpPr>
        <p:spPr>
          <a:xfrm>
            <a:off x="952501" y="5467350"/>
            <a:ext cx="2571749" cy="830997"/>
          </a:xfrm>
          <a:prstGeom prst="rect">
            <a:avLst/>
          </a:prstGeom>
          <a:noFill/>
          <a:ln w="25400">
            <a:solidFill>
              <a:schemeClr val="accent1"/>
            </a:solidFill>
          </a:ln>
        </p:spPr>
        <p:txBody>
          <a:bodyPr wrap="square" rtlCol="0">
            <a:spAutoFit/>
          </a:bodyPr>
          <a:lstStyle/>
          <a:p>
            <a:r>
              <a:rPr lang="en-GB" sz="1600"/>
              <a:t>Finalised estimates from DPM using finalised predictors</a:t>
            </a:r>
          </a:p>
        </p:txBody>
      </p:sp>
      <p:sp>
        <p:nvSpPr>
          <p:cNvPr id="11" name="TextBox 10">
            <a:extLst>
              <a:ext uri="{FF2B5EF4-FFF2-40B4-BE49-F238E27FC236}">
                <a16:creationId xmlns:a16="http://schemas.microsoft.com/office/drawing/2014/main" id="{92E274E1-71E9-4B3F-A227-607655CFE8E6}"/>
              </a:ext>
            </a:extLst>
          </p:cNvPr>
          <p:cNvSpPr txBox="1"/>
          <p:nvPr/>
        </p:nvSpPr>
        <p:spPr>
          <a:xfrm>
            <a:off x="3943350" y="5454649"/>
            <a:ext cx="2419350" cy="1077218"/>
          </a:xfrm>
          <a:prstGeom prst="rect">
            <a:avLst/>
          </a:prstGeom>
          <a:noFill/>
          <a:ln w="28575">
            <a:solidFill>
              <a:schemeClr val="tx1"/>
            </a:solidFill>
          </a:ln>
        </p:spPr>
        <p:txBody>
          <a:bodyPr wrap="square" rtlCol="0">
            <a:spAutoFit/>
          </a:bodyPr>
          <a:lstStyle/>
          <a:p>
            <a:r>
              <a:rPr lang="en-GB" sz="1600"/>
              <a:t>Best monthly provisional estimates from DPM  based on incomplete predictors</a:t>
            </a:r>
          </a:p>
        </p:txBody>
      </p:sp>
      <p:sp>
        <p:nvSpPr>
          <p:cNvPr id="12" name="TextBox 11">
            <a:extLst>
              <a:ext uri="{FF2B5EF4-FFF2-40B4-BE49-F238E27FC236}">
                <a16:creationId xmlns:a16="http://schemas.microsoft.com/office/drawing/2014/main" id="{1A8553A6-9ABA-4C14-9E87-4326691A3018}"/>
              </a:ext>
            </a:extLst>
          </p:cNvPr>
          <p:cNvSpPr txBox="1"/>
          <p:nvPr/>
        </p:nvSpPr>
        <p:spPr>
          <a:xfrm>
            <a:off x="6753225" y="5467350"/>
            <a:ext cx="2543175" cy="830997"/>
          </a:xfrm>
          <a:prstGeom prst="rect">
            <a:avLst/>
          </a:prstGeom>
          <a:noFill/>
          <a:ln w="25400">
            <a:solidFill>
              <a:schemeClr val="accent2"/>
            </a:solidFill>
          </a:ln>
        </p:spPr>
        <p:txBody>
          <a:bodyPr wrap="square" rtlCol="0">
            <a:spAutoFit/>
          </a:bodyPr>
          <a:lstStyle/>
          <a:p>
            <a:r>
              <a:rPr lang="en-GB" sz="1600"/>
              <a:t>Forecasts based on historic time series and expert opinion</a:t>
            </a:r>
          </a:p>
        </p:txBody>
      </p:sp>
      <p:pic>
        <p:nvPicPr>
          <p:cNvPr id="13" name="Picture 12">
            <a:extLst>
              <a:ext uri="{FF2B5EF4-FFF2-40B4-BE49-F238E27FC236}">
                <a16:creationId xmlns:a16="http://schemas.microsoft.com/office/drawing/2014/main" id="{F9297FD0-ADAD-433A-93A4-73DDDA2A3CA9}"/>
              </a:ext>
            </a:extLst>
          </p:cNvPr>
          <p:cNvPicPr>
            <a:picLocks noChangeAspect="1"/>
          </p:cNvPicPr>
          <p:nvPr/>
        </p:nvPicPr>
        <p:blipFill>
          <a:blip r:embed="rId3"/>
          <a:stretch>
            <a:fillRect/>
          </a:stretch>
        </p:blipFill>
        <p:spPr>
          <a:xfrm>
            <a:off x="1555749" y="2109178"/>
            <a:ext cx="8909050" cy="2406650"/>
          </a:xfrm>
          <a:prstGeom prst="rect">
            <a:avLst/>
          </a:prstGeom>
        </p:spPr>
      </p:pic>
      <p:cxnSp>
        <p:nvCxnSpPr>
          <p:cNvPr id="14" name="Straight Arrow Connector 13">
            <a:extLst>
              <a:ext uri="{FF2B5EF4-FFF2-40B4-BE49-F238E27FC236}">
                <a16:creationId xmlns:a16="http://schemas.microsoft.com/office/drawing/2014/main" id="{59C7045A-75D1-4B6E-ACF9-EB9F9AD19990}"/>
              </a:ext>
            </a:extLst>
          </p:cNvPr>
          <p:cNvCxnSpPr>
            <a:cxnSpLocks/>
            <a:stCxn id="7" idx="0"/>
          </p:cNvCxnSpPr>
          <p:nvPr/>
        </p:nvCxnSpPr>
        <p:spPr>
          <a:xfrm flipV="1">
            <a:off x="2238376" y="3667125"/>
            <a:ext cx="1676399" cy="18002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84DAE0E0-017B-423A-B057-79C87F67CFC7}"/>
              </a:ext>
            </a:extLst>
          </p:cNvPr>
          <p:cNvCxnSpPr>
            <a:cxnSpLocks/>
            <a:stCxn id="11" idx="0"/>
          </p:cNvCxnSpPr>
          <p:nvPr/>
        </p:nvCxnSpPr>
        <p:spPr>
          <a:xfrm flipV="1">
            <a:off x="5153025" y="3667125"/>
            <a:ext cx="1714499" cy="17875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6961E75-38F6-42D4-8651-22FB428D99EB}"/>
              </a:ext>
            </a:extLst>
          </p:cNvPr>
          <p:cNvCxnSpPr>
            <a:cxnSpLocks/>
            <a:stCxn id="12" idx="0"/>
          </p:cNvCxnSpPr>
          <p:nvPr/>
        </p:nvCxnSpPr>
        <p:spPr>
          <a:xfrm flipV="1">
            <a:off x="8024813" y="3362325"/>
            <a:ext cx="1776412" cy="21050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0943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Advantages"/>
          <p:cNvSpPr txBox="1">
            <a:spLocks noGrp="1"/>
          </p:cNvSpPr>
          <p:nvPr>
            <p:ph type="title"/>
          </p:nvPr>
        </p:nvSpPr>
        <p:spPr>
          <a:prstGeom prst="rect">
            <a:avLst/>
          </a:prstGeom>
        </p:spPr>
        <p:txBody>
          <a:bodyPr/>
          <a:lstStyle/>
          <a:p>
            <a:r>
              <a:t>Advantages</a:t>
            </a:r>
          </a:p>
        </p:txBody>
      </p:sp>
      <p:sp>
        <p:nvSpPr>
          <p:cNvPr id="169" name="Automation…"/>
          <p:cNvSpPr txBox="1">
            <a:spLocks noGrp="1"/>
          </p:cNvSpPr>
          <p:nvPr>
            <p:ph type="body" idx="1"/>
          </p:nvPr>
        </p:nvSpPr>
        <p:spPr>
          <a:xfrm>
            <a:off x="603250" y="1500407"/>
            <a:ext cx="10985500" cy="5269848"/>
          </a:xfrm>
          <a:prstGeom prst="rect">
            <a:avLst/>
          </a:prstGeom>
        </p:spPr>
        <p:txBody>
          <a:bodyPr>
            <a:normAutofit fontScale="32500" lnSpcReduction="20000"/>
          </a:bodyPr>
          <a:lstStyle/>
          <a:p>
            <a:pPr marL="271272" indent="-271272" defTabSz="1085061">
              <a:spcBef>
                <a:spcPts val="1200"/>
              </a:spcBef>
              <a:defRPr sz="4272"/>
            </a:pPr>
            <a:r>
              <a:rPr sz="8000" dirty="0"/>
              <a:t>Automation</a:t>
            </a:r>
          </a:p>
          <a:p>
            <a:pPr marL="542544" lvl="1" indent="-271272" defTabSz="1085061">
              <a:spcBef>
                <a:spcPts val="1200"/>
              </a:spcBef>
              <a:defRPr sz="4272"/>
            </a:pPr>
            <a:r>
              <a:rPr sz="8000" i="1" dirty="0">
                <a:solidFill>
                  <a:srgbClr val="C00000"/>
                </a:solidFill>
              </a:rPr>
              <a:t>Permits frequent updating, detailed outputs</a:t>
            </a:r>
          </a:p>
          <a:p>
            <a:pPr marL="271272" indent="-271272" defTabSz="1085061">
              <a:spcBef>
                <a:spcPts val="1200"/>
              </a:spcBef>
              <a:defRPr sz="4272"/>
            </a:pPr>
            <a:r>
              <a:rPr sz="8000" dirty="0"/>
              <a:t>Transparency</a:t>
            </a:r>
          </a:p>
          <a:p>
            <a:pPr marL="542544" lvl="1" indent="-271272" defTabSz="1085061">
              <a:spcBef>
                <a:spcPts val="1200"/>
              </a:spcBef>
              <a:defRPr sz="4272"/>
            </a:pPr>
            <a:r>
              <a:rPr sz="8000" i="1" dirty="0">
                <a:solidFill>
                  <a:srgbClr val="C00000"/>
                </a:solidFill>
              </a:rPr>
              <a:t>Replicable</a:t>
            </a:r>
          </a:p>
          <a:p>
            <a:pPr marL="542544" lvl="1" indent="-271272" defTabSz="1085061">
              <a:spcBef>
                <a:spcPts val="1200"/>
              </a:spcBef>
              <a:defRPr sz="4272"/>
            </a:pPr>
            <a:r>
              <a:rPr sz="8000" i="1" dirty="0">
                <a:solidFill>
                  <a:srgbClr val="C00000"/>
                </a:solidFill>
              </a:rPr>
              <a:t>Permits experimentation</a:t>
            </a:r>
          </a:p>
          <a:p>
            <a:pPr marL="271272" indent="-271272" defTabSz="1085061">
              <a:spcBef>
                <a:spcPts val="1200"/>
              </a:spcBef>
              <a:defRPr sz="4272"/>
            </a:pPr>
            <a:r>
              <a:rPr sz="8000" dirty="0"/>
              <a:t>Flexibility</a:t>
            </a:r>
          </a:p>
          <a:p>
            <a:pPr marL="542544" lvl="1" indent="-271272" defTabSz="1085061">
              <a:spcBef>
                <a:spcPts val="1200"/>
              </a:spcBef>
              <a:defRPr sz="4272"/>
            </a:pPr>
            <a:r>
              <a:rPr sz="8000" i="1" dirty="0">
                <a:solidFill>
                  <a:srgbClr val="C00000"/>
                </a:solidFill>
              </a:rPr>
              <a:t>Easy to change inputs, outputs</a:t>
            </a:r>
          </a:p>
          <a:p>
            <a:pPr marL="271272" indent="-271272" defTabSz="1085061">
              <a:spcBef>
                <a:spcPts val="1200"/>
              </a:spcBef>
              <a:defRPr sz="4272"/>
            </a:pPr>
            <a:r>
              <a:rPr lang="en-GB" sz="8000" dirty="0"/>
              <a:t>Uncertainty</a:t>
            </a:r>
          </a:p>
          <a:p>
            <a:pPr marL="542544" lvl="1" indent="-271272" defTabSz="1085061">
              <a:spcBef>
                <a:spcPts val="1200"/>
              </a:spcBef>
              <a:defRPr sz="4272"/>
            </a:pPr>
            <a:r>
              <a:rPr lang="en-GB" sz="8000" i="1" dirty="0">
                <a:solidFill>
                  <a:srgbClr val="C00000"/>
                </a:solidFill>
              </a:rPr>
              <a:t>Formal measures of uncertainty</a:t>
            </a:r>
          </a:p>
          <a:p>
            <a:pPr marL="85344" indent="-271272" defTabSz="1085061">
              <a:spcBef>
                <a:spcPts val="1200"/>
              </a:spcBef>
              <a:defRPr sz="4272"/>
            </a:pPr>
            <a:r>
              <a:rPr lang="en-GB" sz="8400" dirty="0"/>
              <a:t>Timeliness</a:t>
            </a:r>
          </a:p>
          <a:p>
            <a:pPr marL="728472" lvl="1" indent="-271272" defTabSz="1085061">
              <a:spcBef>
                <a:spcPts val="1200"/>
              </a:spcBef>
              <a:defRPr sz="4272"/>
            </a:pPr>
            <a:r>
              <a:rPr lang="en-GB" sz="8000" i="1" dirty="0">
                <a:solidFill>
                  <a:srgbClr val="C00000"/>
                </a:solidFill>
              </a:rPr>
              <a:t>Uses early aggregate-level data</a:t>
            </a:r>
          </a:p>
          <a:p>
            <a:pPr marL="271272" indent="-271272" defTabSz="1085061">
              <a:spcBef>
                <a:spcPts val="2000"/>
              </a:spcBef>
              <a:defRPr sz="4272"/>
            </a:pPr>
            <a:endParaRPr lang="en-GB" sz="2600" dirty="0">
              <a:solidFill>
                <a:srgbClr val="C00000"/>
              </a:solidFill>
            </a:endParaRPr>
          </a:p>
          <a:p>
            <a:pPr marL="271272" indent="-271272" defTabSz="1085061">
              <a:spcBef>
                <a:spcPts val="2000"/>
              </a:spcBef>
              <a:defRPr sz="4272"/>
            </a:pPr>
            <a:endParaRPr lang="en-GB" sz="2600" dirty="0">
              <a:solidFill>
                <a:srgbClr val="C00000"/>
              </a:solidFill>
            </a:endParaRPr>
          </a:p>
          <a:p>
            <a:pPr marL="271272" lvl="1" indent="0" defTabSz="1085061">
              <a:spcBef>
                <a:spcPts val="2000"/>
              </a:spcBef>
              <a:buNone/>
              <a:defRPr sz="4272"/>
            </a:pPr>
            <a:endParaRPr lang="en-GB" sz="2600" dirty="0"/>
          </a:p>
          <a:p>
            <a:pPr marL="271272" lvl="1" indent="0" defTabSz="1085061">
              <a:spcBef>
                <a:spcPts val="2000"/>
              </a:spcBef>
              <a:buNone/>
              <a:defRPr sz="4272"/>
            </a:pPr>
            <a:endParaRPr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Disadvantages"/>
          <p:cNvSpPr txBox="1">
            <a:spLocks noGrp="1"/>
          </p:cNvSpPr>
          <p:nvPr>
            <p:ph type="title"/>
          </p:nvPr>
        </p:nvSpPr>
        <p:spPr>
          <a:prstGeom prst="rect">
            <a:avLst/>
          </a:prstGeom>
        </p:spPr>
        <p:txBody>
          <a:bodyPr/>
          <a:lstStyle/>
          <a:p>
            <a:r>
              <a:t>Disadvantages</a:t>
            </a:r>
          </a:p>
        </p:txBody>
      </p:sp>
      <p:sp>
        <p:nvSpPr>
          <p:cNvPr id="172" name="Computation…"/>
          <p:cNvSpPr txBox="1">
            <a:spLocks noGrp="1"/>
          </p:cNvSpPr>
          <p:nvPr>
            <p:ph type="body" idx="1"/>
          </p:nvPr>
        </p:nvSpPr>
        <p:spPr>
          <a:prstGeom prst="rect">
            <a:avLst/>
          </a:prstGeom>
        </p:spPr>
        <p:txBody>
          <a:bodyPr/>
          <a:lstStyle/>
          <a:p>
            <a:r>
              <a:rPr dirty="0"/>
              <a:t>Computation</a:t>
            </a:r>
          </a:p>
          <a:p>
            <a:pPr lvl="1"/>
            <a:r>
              <a:rPr i="1" dirty="0">
                <a:solidFill>
                  <a:srgbClr val="C00000"/>
                </a:solidFill>
              </a:rPr>
              <a:t>Like much Bayesian computation, current methods are slow</a:t>
            </a:r>
          </a:p>
          <a:p>
            <a:pPr lvl="1"/>
            <a:r>
              <a:rPr lang="en-GB" i="1" dirty="0">
                <a:solidFill>
                  <a:srgbClr val="C00000"/>
                </a:solidFill>
              </a:rPr>
              <a:t>Current software not scalable </a:t>
            </a:r>
            <a:r>
              <a:rPr i="1" dirty="0">
                <a:solidFill>
                  <a:srgbClr val="C00000"/>
                </a:solidFill>
              </a:rPr>
              <a:t>to 340 Local Authorities</a:t>
            </a:r>
          </a:p>
          <a:p>
            <a:r>
              <a:rPr dirty="0"/>
              <a:t>Highly technical</a:t>
            </a:r>
          </a:p>
          <a:p>
            <a:pPr lvl="1"/>
            <a:r>
              <a:rPr i="1" dirty="0">
                <a:solidFill>
                  <a:srgbClr val="C00000"/>
                </a:solidFill>
              </a:rPr>
              <a:t>Need to think about communication with users</a:t>
            </a:r>
          </a:p>
          <a:p>
            <a:pPr lvl="1"/>
            <a:r>
              <a:rPr i="1" dirty="0">
                <a:solidFill>
                  <a:srgbClr val="C00000"/>
                </a:solidFill>
              </a:rPr>
              <a:t>Requires specialist statistical, computing skills at ONS</a:t>
            </a:r>
          </a:p>
        </p:txBody>
      </p:sp>
    </p:spTree>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259A23C-8562-45EA-915E-24EBEC04E3F5}" vid="{90C6B207-1CB5-4F08-8DEA-1562B3D5099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1567</TotalTime>
  <Words>1573</Words>
  <Application>Microsoft Office PowerPoint</Application>
  <PresentationFormat>Widescreen</PresentationFormat>
  <Paragraphs>314</Paragraphs>
  <Slides>29</Slides>
  <Notes>29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5" baseType="lpstr">
      <vt:lpstr>Arial</vt:lpstr>
      <vt:lpstr>Calibri</vt:lpstr>
      <vt:lpstr>Calibri Light</vt:lpstr>
      <vt:lpstr>Times New Roman</vt:lpstr>
      <vt:lpstr>Office Theme</vt:lpstr>
      <vt:lpstr>Worksheet</vt:lpstr>
      <vt:lpstr>Demographic Accounts Prototype model to inform the 2023 National Statistician’s recommendation on the traditional census</vt:lpstr>
      <vt:lpstr>Contents</vt:lpstr>
      <vt:lpstr>PowerPoint Presentation</vt:lpstr>
      <vt:lpstr>Limitations of the existing system</vt:lpstr>
      <vt:lpstr>Structure</vt:lpstr>
      <vt:lpstr>Demographic accounts- England and Wales </vt:lpstr>
      <vt:lpstr>Estimation windows for Dynamic Population Model</vt:lpstr>
      <vt:lpstr>Advantages</vt:lpstr>
      <vt:lpstr>Disadvantages</vt:lpstr>
      <vt:lpstr>PowerPoint Presentation</vt:lpstr>
      <vt:lpstr>Exploring demographic accounts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Speeding up computation</vt:lpstr>
      <vt:lpstr>PowerPoint Presentation</vt:lpstr>
      <vt:lpstr>Data analysis</vt:lpstr>
      <vt:lpstr>Further exploration of models</vt:lpstr>
      <vt:lpstr>Capacity-building and sustainability</vt:lpstr>
      <vt:lpstr>Appropriate long-term objectives</vt:lpstr>
      <vt:lpstr>Model structure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Louisa</dc:creator>
  <cp:lastModifiedBy>Thompson, Dominick</cp:lastModifiedBy>
  <cp:revision>27</cp:revision>
  <dcterms:created xsi:type="dcterms:W3CDTF">2021-08-27T13:33:04Z</dcterms:created>
  <dcterms:modified xsi:type="dcterms:W3CDTF">2022-01-04T09:37:01Z</dcterms:modified>
</cp:coreProperties>
</file>